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4"/>
  </p:sldMasterIdLst>
  <p:notesMasterIdLst>
    <p:notesMasterId r:id="rId42"/>
  </p:notesMasterIdLst>
  <p:sldIdLst>
    <p:sldId id="256" r:id="rId5"/>
    <p:sldId id="265" r:id="rId6"/>
    <p:sldId id="267" r:id="rId7"/>
    <p:sldId id="266" r:id="rId8"/>
    <p:sldId id="268" r:id="rId9"/>
    <p:sldId id="269" r:id="rId10"/>
    <p:sldId id="270" r:id="rId11"/>
    <p:sldId id="271" r:id="rId12"/>
    <p:sldId id="272" r:id="rId13"/>
    <p:sldId id="274" r:id="rId14"/>
    <p:sldId id="273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9" r:id="rId26"/>
    <p:sldId id="285" r:id="rId27"/>
    <p:sldId id="286" r:id="rId28"/>
    <p:sldId id="287" r:id="rId29"/>
    <p:sldId id="288" r:id="rId30"/>
    <p:sldId id="290" r:id="rId31"/>
    <p:sldId id="291" r:id="rId32"/>
    <p:sldId id="292" r:id="rId33"/>
    <p:sldId id="294" r:id="rId34"/>
    <p:sldId id="293" r:id="rId35"/>
    <p:sldId id="295" r:id="rId36"/>
    <p:sldId id="296" r:id="rId37"/>
    <p:sldId id="297" r:id="rId38"/>
    <p:sldId id="298" r:id="rId39"/>
    <p:sldId id="299" r:id="rId40"/>
    <p:sldId id="264" r:id="rId41"/>
  </p:sldIdLst>
  <p:sldSz cx="12192000" cy="6858000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Segoe UI" panose="020B0502040204020203" pitchFamily="34" charset="0"/>
      <p:regular r:id="rId47"/>
      <p:bold r:id="rId48"/>
      <p:italic r:id="rId49"/>
      <p:boldItalic r:id="rId50"/>
    </p:embeddedFont>
    <p:embeddedFont>
      <p:font typeface="Segoe UI Black" panose="020B0A02040204020203" pitchFamily="34" charset="0"/>
      <p:bold r:id="rId51"/>
      <p:boldItalic r:id="rId52"/>
    </p:embeddedFont>
    <p:embeddedFont>
      <p:font typeface="Segoe UI Light" panose="020B0502040204020203" pitchFamily="34" charset="0"/>
      <p:regular r:id="rId53"/>
      <p:italic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35" autoAdjust="0"/>
    <p:restoredTop sz="91432" autoAdjust="0"/>
  </p:normalViewPr>
  <p:slideViewPr>
    <p:cSldViewPr snapToGrid="0">
      <p:cViewPr varScale="1">
        <p:scale>
          <a:sx n="89" d="100"/>
          <a:sy n="89" d="100"/>
        </p:scale>
        <p:origin x="86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4.fntdata"/><Relationship Id="rId59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7.fntdata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font" Target="fonts/font9.fntdata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DA2F9808-F9B4-41EB-8199-75BA64B0F623}" type="datetimeFigureOut">
              <a:rPr lang="fa-IR" smtClean="0"/>
              <a:t>02/03/1440</a:t>
            </a:fld>
            <a:endParaRPr lang="fa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a-I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4D67B1DA-A966-4453-8E6C-F799BE7C09CD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73856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1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7746631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10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965456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11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4084751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12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723897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13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9507829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14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290084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15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3350313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16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9110241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17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7126691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18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6576109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19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949006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2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5402954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20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9450981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21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7494236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22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3359089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23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38420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24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9059303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25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298428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26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2071477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27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7653121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28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891452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29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208233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3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3673481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30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1791305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31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3996279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ژاکت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32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8175275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33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0570297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34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7459850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35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7767696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36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7384478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37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118613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4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464954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5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227388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6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354939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7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263301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8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508819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9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961138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8CAB37-1E88-4708-A532-D75EB2177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961839-10F7-4B26-97D8-3B09045F4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56427" y="4486359"/>
            <a:ext cx="83031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2897E7F-9714-44E5-993E-DBF4230C69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124" y="3083859"/>
            <a:ext cx="10974598" cy="1513164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4400" b="0"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7F7019-E7BE-4EF2-AE25-147C9EB6E3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427" y="4746054"/>
            <a:ext cx="6579479" cy="1253469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200" b="1">
                <a:solidFill>
                  <a:schemeClr val="bg1"/>
                </a:solidFill>
              </a:defRPr>
            </a:lvl1pPr>
          </a:lstStyle>
          <a:p>
            <a:pPr marL="228600" lvl="0" indent="-228600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C292BA-58F4-454C-B132-398F2AC195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753" y="5698505"/>
            <a:ext cx="602036" cy="6020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A061DC-158F-423B-B77D-8B246CA639D3}"/>
              </a:ext>
            </a:extLst>
          </p:cNvPr>
          <p:cNvSpPr txBox="1"/>
          <p:nvPr userDrawn="1"/>
        </p:nvSpPr>
        <p:spPr>
          <a:xfrm>
            <a:off x="9712789" y="5715766"/>
            <a:ext cx="1902509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Microsoft</a:t>
            </a:r>
            <a:endParaRPr lang="fa-I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395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CC314C-387C-4945-A19D-3B87791BA2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C3BE1D-B9D6-4253-B297-6E1D1831D3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456AE-EFB4-48B9-B590-443B6AC14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37094-828F-4507-8763-329969F4092C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7FEF9-F08B-4826-9DD0-63FA658A7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60E9F-2C2A-48BA-B6BF-563F870F4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767F-C36F-43F3-A3EC-D3C6B44B9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675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8AEA5-CF5B-46EC-AFCD-A1666F7A5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9433B-22CF-4853-8DBF-691E749AB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E0E8C-901D-425E-8AA7-D1BD6A0A0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37094-828F-4507-8763-329969F4092C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AFA12-E129-4E79-BFA1-62D435AD3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0FACBF-8BF8-4D7A-9998-28CF5ED5D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767F-C36F-43F3-A3EC-D3C6B44B9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62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30F17FC-DE49-4934-B430-4C9047461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A32B5B-6A1B-4AEE-BE18-97E2FB027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08" y="528137"/>
            <a:ext cx="9274676" cy="1172326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440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2F367-9A62-40CE-A7F4-639F03D2E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1008" y="1717926"/>
            <a:ext cx="9274676" cy="51067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3902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6CBBF-B898-4624-B87C-C9C27F49D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A9F520-0160-42BB-B5EB-286558754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37094-828F-4507-8763-329969F4092C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1A3B6F-84CB-4C28-9DCE-EAEAE4896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62515-3D0D-4553-8E2C-85E88BDCD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767F-C36F-43F3-A3EC-D3C6B44B9C0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1AE5E0F-98A9-4F28-ADEB-A5575BAFF8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122488"/>
            <a:ext cx="5132614" cy="4083050"/>
          </a:xfrm>
        </p:spPr>
        <p:txBody>
          <a:bodyPr>
            <a:noAutofit/>
          </a:bodyPr>
          <a:lstStyle>
            <a:lvl1pPr marL="0" indent="0">
              <a:buFont typeface="Segoe UI" panose="020B0502040204020203" pitchFamily="34" charset="0"/>
              <a:buChar char=" "/>
              <a:defRPr sz="1800" b="1">
                <a:solidFill>
                  <a:schemeClr val="accent1"/>
                </a:solidFill>
              </a:defRPr>
            </a:lvl1pPr>
            <a:lvl2pPr marL="65088" indent="-65088">
              <a:spcBef>
                <a:spcPts val="1800"/>
              </a:spcBef>
              <a:spcAft>
                <a:spcPts val="600"/>
              </a:spcAft>
              <a:buFont typeface="Segoe UI" panose="020B0502040204020203" pitchFamily="34" charset="0"/>
              <a:buChar char=" "/>
              <a:defRPr sz="1600"/>
            </a:lvl2pPr>
            <a:lvl3pPr marL="5715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400"/>
            </a:lvl3pPr>
            <a:lvl4pPr marL="1093788" indent="-228600">
              <a:defRPr sz="1200"/>
            </a:lvl4pPr>
            <a:lvl5pPr marL="1093788" indent="-228600"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F9A8B0E0-E07A-49F7-B25F-4B478FADB3A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21186" y="2122488"/>
            <a:ext cx="5132614" cy="4083050"/>
          </a:xfrm>
        </p:spPr>
        <p:txBody>
          <a:bodyPr>
            <a:noAutofit/>
          </a:bodyPr>
          <a:lstStyle>
            <a:lvl1pPr marL="0" indent="0">
              <a:buFont typeface="Segoe UI" panose="020B0502040204020203" pitchFamily="34" charset="0"/>
              <a:buChar char=" "/>
              <a:defRPr sz="1800" b="1">
                <a:solidFill>
                  <a:schemeClr val="accent1"/>
                </a:solidFill>
              </a:defRPr>
            </a:lvl1pPr>
            <a:lvl2pPr marL="65088" indent="-65088"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  <a:buFont typeface="Segoe UI" panose="020B0502040204020203" pitchFamily="34" charset="0"/>
              <a:buChar char=" "/>
              <a:defRPr sz="1600"/>
            </a:lvl2pPr>
            <a:lvl3pPr marL="5715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400"/>
            </a:lvl3pPr>
            <a:lvl4pPr marL="1093788" indent="-228600">
              <a:defRPr sz="1200"/>
            </a:lvl4pPr>
            <a:lvl5pPr marL="1093788" indent="-228600"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20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6CBBF-B898-4624-B87C-C9C27F49D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A9F520-0160-42BB-B5EB-286558754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37094-828F-4507-8763-329969F4092C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1A3B6F-84CB-4C28-9DCE-EAEAE4896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62515-3D0D-4553-8E2C-85E88BDCD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767F-C36F-43F3-A3EC-D3C6B44B9C0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1AE5E0F-98A9-4F28-ADEB-A5575BAFF8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122488"/>
            <a:ext cx="3450661" cy="4083050"/>
          </a:xfrm>
        </p:spPr>
        <p:txBody>
          <a:bodyPr anchor="ctr">
            <a:noAutofit/>
          </a:bodyPr>
          <a:lstStyle>
            <a:lvl1pPr marL="0" indent="0" algn="ctr">
              <a:buFont typeface="Segoe UI" panose="020B0502040204020203" pitchFamily="34" charset="0"/>
              <a:buChar char=" "/>
              <a:defRPr sz="1800" b="1">
                <a:solidFill>
                  <a:schemeClr val="accent1"/>
                </a:solidFill>
              </a:defRPr>
            </a:lvl1pPr>
            <a:lvl2pPr marL="65088" indent="-65088">
              <a:spcBef>
                <a:spcPts val="1800"/>
              </a:spcBef>
              <a:spcAft>
                <a:spcPts val="600"/>
              </a:spcAft>
              <a:buFont typeface="Segoe UI" panose="020B0502040204020203" pitchFamily="34" charset="0"/>
              <a:buChar char=" "/>
              <a:defRPr sz="1600"/>
            </a:lvl2pPr>
            <a:lvl3pPr marL="5715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400"/>
            </a:lvl3pPr>
            <a:lvl4pPr marL="1093788" indent="-228600">
              <a:defRPr sz="1200"/>
            </a:lvl4pPr>
            <a:lvl5pPr marL="1093788" indent="-228600"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8C66BE67-91A6-49CD-A166-4EFD27D36C0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70669" y="2122488"/>
            <a:ext cx="3450661" cy="4083050"/>
          </a:xfrm>
        </p:spPr>
        <p:txBody>
          <a:bodyPr anchor="ctr">
            <a:noAutofit/>
          </a:bodyPr>
          <a:lstStyle>
            <a:lvl1pPr marL="0" indent="0" algn="ctr">
              <a:buFont typeface="Segoe UI" panose="020B0502040204020203" pitchFamily="34" charset="0"/>
              <a:buChar char=" "/>
              <a:defRPr sz="1800" b="1">
                <a:solidFill>
                  <a:schemeClr val="accent1"/>
                </a:solidFill>
              </a:defRPr>
            </a:lvl1pPr>
            <a:lvl2pPr marL="65088" indent="-65088">
              <a:spcBef>
                <a:spcPts val="1800"/>
              </a:spcBef>
              <a:spcAft>
                <a:spcPts val="600"/>
              </a:spcAft>
              <a:buFont typeface="Segoe UI" panose="020B0502040204020203" pitchFamily="34" charset="0"/>
              <a:buChar char=" "/>
              <a:defRPr sz="1600"/>
            </a:lvl2pPr>
            <a:lvl3pPr marL="5715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400"/>
            </a:lvl3pPr>
            <a:lvl4pPr marL="1093788" indent="-228600">
              <a:defRPr sz="1200"/>
            </a:lvl4pPr>
            <a:lvl5pPr marL="1093788" indent="-228600"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9A73E789-A47B-493F-BD60-32422000C6B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03139" y="2122488"/>
            <a:ext cx="3450661" cy="4083050"/>
          </a:xfrm>
        </p:spPr>
        <p:txBody>
          <a:bodyPr anchor="ctr">
            <a:noAutofit/>
          </a:bodyPr>
          <a:lstStyle>
            <a:lvl1pPr marL="0" indent="0" algn="ctr">
              <a:buFont typeface="Segoe UI" panose="020B0502040204020203" pitchFamily="34" charset="0"/>
              <a:buChar char=" "/>
              <a:defRPr sz="1800" b="1">
                <a:solidFill>
                  <a:schemeClr val="accent1"/>
                </a:solidFill>
              </a:defRPr>
            </a:lvl1pPr>
            <a:lvl2pPr marL="65088" indent="-65088">
              <a:spcBef>
                <a:spcPts val="1800"/>
              </a:spcBef>
              <a:spcAft>
                <a:spcPts val="600"/>
              </a:spcAft>
              <a:buFont typeface="Segoe UI" panose="020B0502040204020203" pitchFamily="34" charset="0"/>
              <a:buChar char=" "/>
              <a:defRPr sz="1600"/>
            </a:lvl2pPr>
            <a:lvl3pPr marL="5715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400"/>
            </a:lvl3pPr>
            <a:lvl4pPr marL="1093788" indent="-228600">
              <a:defRPr sz="1200"/>
            </a:lvl4pPr>
            <a:lvl5pPr marL="1093788" indent="-228600"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FC78D6D-D6FA-4ABF-8565-3BFF1B362A45}"/>
              </a:ext>
            </a:extLst>
          </p:cNvPr>
          <p:cNvCxnSpPr/>
          <p:nvPr userDrawn="1"/>
        </p:nvCxnSpPr>
        <p:spPr>
          <a:xfrm>
            <a:off x="4335277" y="2122488"/>
            <a:ext cx="0" cy="408305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B95B52-D4CC-44EE-9F94-F106A8238740}"/>
              </a:ext>
            </a:extLst>
          </p:cNvPr>
          <p:cNvCxnSpPr/>
          <p:nvPr userDrawn="1"/>
        </p:nvCxnSpPr>
        <p:spPr>
          <a:xfrm>
            <a:off x="7866780" y="2122488"/>
            <a:ext cx="0" cy="408305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885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6D1ED74-0D66-49A5-B190-A7DE0E67A6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7"/>
            <a:ext cx="12192000" cy="316706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0B519A99-FF44-472F-B22E-5F86CEAB9C59}"/>
              </a:ext>
            </a:extLst>
          </p:cNvPr>
          <p:cNvSpPr/>
          <p:nvPr userDrawn="1"/>
        </p:nvSpPr>
        <p:spPr>
          <a:xfrm>
            <a:off x="4693237" y="1847294"/>
            <a:ext cx="2670292" cy="26702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9EC5AF5-F2E8-491C-BA10-ABF9E30E73D8}"/>
              </a:ext>
            </a:extLst>
          </p:cNvPr>
          <p:cNvSpPr/>
          <p:nvPr userDrawn="1"/>
        </p:nvSpPr>
        <p:spPr>
          <a:xfrm>
            <a:off x="8513368" y="1847294"/>
            <a:ext cx="2670292" cy="26702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1915790-803C-4DD9-87FC-7880EE0EAC52}"/>
              </a:ext>
            </a:extLst>
          </p:cNvPr>
          <p:cNvSpPr/>
          <p:nvPr userDrawn="1"/>
        </p:nvSpPr>
        <p:spPr>
          <a:xfrm>
            <a:off x="910053" y="1892626"/>
            <a:ext cx="2670292" cy="26702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E42C05-3195-4529-840F-8A6EADA6AA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2129" y="4764856"/>
            <a:ext cx="3037114" cy="1907586"/>
          </a:xfrm>
        </p:spPr>
        <p:txBody>
          <a:bodyPr>
            <a:normAutofit/>
          </a:bodyPr>
          <a:lstStyle>
            <a:lvl1pPr marL="65088" indent="-65088">
              <a:lnSpc>
                <a:spcPct val="100000"/>
              </a:lnSpc>
              <a:spcBef>
                <a:spcPts val="0"/>
              </a:spcBef>
              <a:buSzPct val="75000"/>
              <a:buFont typeface="Segoe UI" panose="020B0502040204020203" pitchFamily="34" charset="0"/>
              <a:buChar char=" "/>
              <a:defRPr sz="1800"/>
            </a:lvl1pPr>
            <a:lvl2pPr marL="519113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6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31B9BD-554C-40FA-8C90-F818F61C4557}"/>
              </a:ext>
            </a:extLst>
          </p:cNvPr>
          <p:cNvSpPr/>
          <p:nvPr userDrawn="1"/>
        </p:nvSpPr>
        <p:spPr>
          <a:xfrm>
            <a:off x="8892073" y="4282411"/>
            <a:ext cx="1912883" cy="4099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D3FE72-F542-4BD9-81A4-FB9FDE700A2A}"/>
              </a:ext>
            </a:extLst>
          </p:cNvPr>
          <p:cNvSpPr/>
          <p:nvPr userDrawn="1"/>
        </p:nvSpPr>
        <p:spPr>
          <a:xfrm>
            <a:off x="5071942" y="4282411"/>
            <a:ext cx="1912883" cy="4099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9C24C6-88D8-4D3F-AFDC-A6C9E2922736}"/>
              </a:ext>
            </a:extLst>
          </p:cNvPr>
          <p:cNvSpPr/>
          <p:nvPr userDrawn="1"/>
        </p:nvSpPr>
        <p:spPr>
          <a:xfrm>
            <a:off x="1288758" y="4282411"/>
            <a:ext cx="1912883" cy="4099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9F6D5-2ED8-4FD9-B5B2-9093B4C10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7386" y="4298200"/>
            <a:ext cx="1877308" cy="358025"/>
          </a:xfrm>
          <a:grpFill/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lang="en-US" sz="1800" b="1" cap="none" spc="0" smtClean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pPr marL="228600" lvl="0" indent="-228600" algn="ctr">
              <a:lnSpc>
                <a:spcPct val="100000"/>
              </a:lnSpc>
              <a:spcAft>
                <a:spcPts val="120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BA39E9-D45A-443C-A58B-17D0B5D5CF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71942" y="4298200"/>
            <a:ext cx="1912883" cy="358025"/>
          </a:xfrm>
          <a:grpFill/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lang="en-US" sz="1800" b="1" cap="none" spc="0" smtClean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pPr marL="228600" lvl="0" indent="-228600" algn="ctr">
              <a:lnSpc>
                <a:spcPct val="100000"/>
              </a:lnSpc>
              <a:spcAft>
                <a:spcPts val="120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42B0D44-387D-4C24-B5F0-F47FD12154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92073" y="4264288"/>
            <a:ext cx="1912883" cy="422012"/>
          </a:xfrm>
          <a:grpFill/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lang="en-US" sz="1800" b="1" cap="none" spc="0" smtClean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pPr marL="228600" lvl="0" indent="-228600" algn="ctr">
              <a:lnSpc>
                <a:spcPct val="100000"/>
              </a:lnSpc>
              <a:spcAft>
                <a:spcPts val="120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9F3ACD07-A1A8-4C77-9A5E-A152399BF1A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509826" y="4764856"/>
            <a:ext cx="3037114" cy="1907586"/>
          </a:xfrm>
        </p:spPr>
        <p:txBody>
          <a:bodyPr>
            <a:normAutofit/>
          </a:bodyPr>
          <a:lstStyle>
            <a:lvl1pPr marL="65088" indent="-65088">
              <a:lnSpc>
                <a:spcPct val="100000"/>
              </a:lnSpc>
              <a:spcBef>
                <a:spcPts val="0"/>
              </a:spcBef>
              <a:buSzPct val="75000"/>
              <a:buFont typeface="Segoe UI" panose="020B0502040204020203" pitchFamily="34" charset="0"/>
              <a:buChar char=" "/>
              <a:defRPr sz="1800"/>
            </a:lvl1pPr>
            <a:lvl2pPr marL="519113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6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35A00728-0390-449B-A9C3-B2E70E7B87F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29957" y="4764856"/>
            <a:ext cx="3037114" cy="1907586"/>
          </a:xfrm>
        </p:spPr>
        <p:txBody>
          <a:bodyPr>
            <a:normAutofit/>
          </a:bodyPr>
          <a:lstStyle>
            <a:lvl1pPr marL="65088" indent="-65088">
              <a:lnSpc>
                <a:spcPct val="100000"/>
              </a:lnSpc>
              <a:spcBef>
                <a:spcPts val="0"/>
              </a:spcBef>
              <a:buSzPct val="75000"/>
              <a:buFont typeface="Segoe UI" panose="020B0502040204020203" pitchFamily="34" charset="0"/>
              <a:buChar char=" "/>
              <a:defRPr sz="1800"/>
            </a:lvl1pPr>
            <a:lvl2pPr marL="519113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6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68A52873-F950-4E21-95F3-B294D0B9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9C60224-04AE-4754-B02D-77F7807365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87518" y="2106669"/>
            <a:ext cx="1912828" cy="191282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0DB3A35F-50DF-4731-9C74-A6E9A24FBFB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71997" y="2106669"/>
            <a:ext cx="1912828" cy="191282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3" name="Picture Placeholder 30">
            <a:extLst>
              <a:ext uri="{FF2B5EF4-FFF2-40B4-BE49-F238E27FC236}">
                <a16:creationId xmlns:a16="http://schemas.microsoft.com/office/drawing/2014/main" id="{90215D81-6F8E-4563-B187-421039C2AC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92128" y="2106669"/>
            <a:ext cx="1912828" cy="191282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60F1F5E-0F8E-4292-A2C4-57224605234E}"/>
              </a:ext>
            </a:extLst>
          </p:cNvPr>
          <p:cNvSpPr/>
          <p:nvPr userDrawn="1"/>
        </p:nvSpPr>
        <p:spPr>
          <a:xfrm>
            <a:off x="571460" y="1052623"/>
            <a:ext cx="563526" cy="6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764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45456-20FC-48A7-BE67-71488B45A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B51B5-1DF3-41CD-A957-E9A05361A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37094-828F-4507-8763-329969F4092C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00CD5D-2F5B-4547-8B71-EF4448AB4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621205-E349-470A-A959-45D60D201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767F-C36F-43F3-A3EC-D3C6B44B9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97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B6D9F9-5A76-47FC-B76A-79DF99E98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37094-828F-4507-8763-329969F4092C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946DF5-B260-48EA-A562-51A920C2B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32BD4-E04A-4497-8494-72AA7909C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767F-C36F-43F3-A3EC-D3C6B44B9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409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47EEF-0759-477E-AA5C-EB9060CEB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3F86D4-5180-4D02-9937-52B7F61EF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84DC1-0189-44BD-9FB8-DF70AE924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37094-828F-4507-8763-329969F4092C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4F59F-8F03-4A4D-8859-9298A260C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CA1F9-A38C-468E-ACB7-25764D97F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767F-C36F-43F3-A3EC-D3C6B44B9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38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F4D1852-0B32-43A2-AF32-062E9EC37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547"/>
            <a:ext cx="12192000" cy="3316716"/>
            <a:chOff x="0" y="4547"/>
            <a:chExt cx="12192000" cy="33167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287464D-F58B-492E-A7E1-17EC8F310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547"/>
              <a:ext cx="12192000" cy="316706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0FA97E-93E9-45A9-967A-DD905690C756}"/>
                </a:ext>
              </a:extLst>
            </p:cNvPr>
            <p:cNvSpPr/>
            <p:nvPr/>
          </p:nvSpPr>
          <p:spPr>
            <a:xfrm>
              <a:off x="0" y="1892300"/>
              <a:ext cx="12192000" cy="1428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1C049FA-04F3-4E83-A400-653730E5E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200" y="1"/>
            <a:ext cx="3225800" cy="279904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65AE06-C1A4-479D-961E-89F2BE937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872" y="365125"/>
            <a:ext cx="10750550" cy="777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D420E-5AA3-46FF-924E-C64826528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51265"/>
            <a:ext cx="10515600" cy="4125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AE446-2533-44B0-A61C-6E26403478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237094-828F-4507-8763-329969F4092C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5CCA6-6249-4EEF-8EB6-5880D7FD27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4EE8A-DDD1-41D0-8553-81C0B037F4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42767F-C36F-43F3-A3EC-D3C6B44B9C0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81BBC1-20E7-4568-BB16-09A7F298515E}"/>
              </a:ext>
            </a:extLst>
          </p:cNvPr>
          <p:cNvSpPr/>
          <p:nvPr userDrawn="1"/>
        </p:nvSpPr>
        <p:spPr>
          <a:xfrm>
            <a:off x="571460" y="1052623"/>
            <a:ext cx="563526" cy="6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054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3" r:id="rId6"/>
    <p:sldLayoutId id="2147483654" r:id="rId7"/>
    <p:sldLayoutId id="2147483655" r:id="rId8"/>
    <p:sldLayoutId id="2147483658" r:id="rId9"/>
    <p:sldLayoutId id="2147483659" r:id="rId10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lang="en-US" sz="3000" b="1" kern="1200" dirty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microsoft.com/office/2017/06/relationships/model3d" Target="../media/model3d2.glb"/><Relationship Id="rId18" Type="http://schemas.openxmlformats.org/officeDocument/2006/relationships/hyperlink" Target="https://www.remix3d.com/details/G009SXQB4QHF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1.png"/><Relationship Id="rId17" Type="http://schemas.microsoft.com/office/2017/06/relationships/model3d" Target="../media/model3d3.glb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5" Type="http://schemas.openxmlformats.org/officeDocument/2006/relationships/image" Target="../media/image12.png"/><Relationship Id="rId10" Type="http://schemas.openxmlformats.org/officeDocument/2006/relationships/hyperlink" Target="https://www.remix3d.com/details/G009SXQB5MSM" TargetMode="External"/><Relationship Id="rId19" Type="http://schemas.openxmlformats.org/officeDocument/2006/relationships/image" Target="../media/image13.png"/><Relationship Id="rId4" Type="http://schemas.openxmlformats.org/officeDocument/2006/relationships/image" Target="../media/image6.svg"/><Relationship Id="rId9" Type="http://schemas.microsoft.com/office/2017/06/relationships/model3d" Target="../media/model3d1.glb"/><Relationship Id="rId14" Type="http://schemas.openxmlformats.org/officeDocument/2006/relationships/hyperlink" Target="https://www.remix3d.com/details/G009SVJ2HG4H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7/06/relationships/model3d" Target="../media/model3d4.glb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9.png"/><Relationship Id="rId4" Type="http://schemas.openxmlformats.org/officeDocument/2006/relationships/hyperlink" Target="https://www.remix3d.com/details/G009SWBNG3KF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17/06/relationships/model3d" Target="../media/model3d5.glb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40.png"/><Relationship Id="rId4" Type="http://schemas.openxmlformats.org/officeDocument/2006/relationships/hyperlink" Target="https://www.remix3d.com/details/G009SXVR3DFT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17/06/relationships/model3d" Target="../media/model3d6.glb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1.png"/><Relationship Id="rId4" Type="http://schemas.openxmlformats.org/officeDocument/2006/relationships/hyperlink" Target="https://www.remix3d.com/details/G009SXQ5V3FP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17/06/relationships/model3d" Target="../media/model3d6.glb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1.png"/><Relationship Id="rId4" Type="http://schemas.openxmlformats.org/officeDocument/2006/relationships/hyperlink" Target="https://www.remix3d.com/details/G009SXQ5V3FP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17/06/relationships/model3d" Target="../media/model3d6.glb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1.png"/><Relationship Id="rId4" Type="http://schemas.openxmlformats.org/officeDocument/2006/relationships/hyperlink" Target="https://www.remix3d.com/details/G009SXQ5V3FP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17/06/relationships/model3d" Target="../media/model3d6.glb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1.png"/><Relationship Id="rId4" Type="http://schemas.openxmlformats.org/officeDocument/2006/relationships/hyperlink" Target="https://www.remix3d.com/details/G009SXQ5V3FP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17/06/relationships/model3d" Target="../media/model3d7.glb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5.png"/><Relationship Id="rId4" Type="http://schemas.openxmlformats.org/officeDocument/2006/relationships/hyperlink" Target="https://www.remix3d.com/details/G009SXSL222M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41F38D0-D1DC-424C-A95E-CA9BA32661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124" y="2888404"/>
            <a:ext cx="10974598" cy="162106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Unit Testing</a:t>
            </a:r>
            <a:br>
              <a:rPr lang="en-US" dirty="0"/>
            </a:br>
            <a:r>
              <a:rPr lang="en-US" sz="2400" dirty="0"/>
              <a:t>With a focus on practical topics</a:t>
            </a:r>
            <a:endParaRPr lang="en-US" dirty="0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E38BC034-3AAF-43AF-B5D3-540617DEEB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 rtl="0"/>
            <a:r>
              <a:rPr lang="en-US" dirty="0"/>
              <a:t>Student: Aryan Ebrahimpour</a:t>
            </a:r>
          </a:p>
          <a:p>
            <a:pPr algn="l" rtl="0"/>
            <a:r>
              <a:rPr lang="en-US" dirty="0"/>
              <a:t>Professor: Saeed Zahedi</a:t>
            </a:r>
          </a:p>
        </p:txBody>
      </p:sp>
    </p:spTree>
    <p:extLst>
      <p:ext uri="{BB962C8B-B14F-4D97-AF65-F5344CB8AC3E}">
        <p14:creationId xmlns:p14="http://schemas.microsoft.com/office/powerpoint/2010/main" val="1292461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F4856B-B30D-47D0-A925-C1D76958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Basic Examples (5), Run Empty Test</a:t>
            </a:r>
            <a:endParaRPr lang="fa-I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3463BA-1D74-4113-A32A-BA0A9018E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06" y="2867228"/>
            <a:ext cx="6572250" cy="2971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BF8C8F-D07F-4E76-A525-28C2F8ABB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6169" y="3200603"/>
            <a:ext cx="3705225" cy="23050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31014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F4856B-B30D-47D0-A925-C1D76958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Basic Examples (6), What to write?</a:t>
            </a:r>
            <a:endParaRPr lang="fa-I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92065F-4A1B-4689-8CDE-A5DB14D88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347" y="3631254"/>
            <a:ext cx="4419600" cy="2552700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A6136053-DD93-4AE8-A8CC-8079958A2485}"/>
              </a:ext>
            </a:extLst>
          </p:cNvPr>
          <p:cNvSpPr txBox="1">
            <a:spLocks/>
          </p:cNvSpPr>
          <p:nvPr/>
        </p:nvSpPr>
        <p:spPr>
          <a:xfrm>
            <a:off x="0" y="2448873"/>
            <a:ext cx="12192000" cy="673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dirty="0">
                <a:solidFill>
                  <a:schemeClr val="tx1"/>
                </a:solidFill>
              </a:rPr>
              <a:t>What should we write in this method?</a:t>
            </a:r>
          </a:p>
        </p:txBody>
      </p:sp>
    </p:spTree>
    <p:extLst>
      <p:ext uri="{BB962C8B-B14F-4D97-AF65-F5344CB8AC3E}">
        <p14:creationId xmlns:p14="http://schemas.microsoft.com/office/powerpoint/2010/main" val="3347852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F4856B-B30D-47D0-A925-C1D76958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Basic Examples (7), What to write?</a:t>
            </a:r>
            <a:endParaRPr lang="fa-IR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A6136053-DD93-4AE8-A8CC-8079958A2485}"/>
              </a:ext>
            </a:extLst>
          </p:cNvPr>
          <p:cNvSpPr txBox="1">
            <a:spLocks/>
          </p:cNvSpPr>
          <p:nvPr/>
        </p:nvSpPr>
        <p:spPr>
          <a:xfrm>
            <a:off x="0" y="2448872"/>
            <a:ext cx="12192000" cy="1879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>
              <a:lnSpc>
                <a:spcPct val="150000"/>
              </a:lnSpc>
            </a:pPr>
            <a:r>
              <a:rPr lang="en-US" b="0" dirty="0">
                <a:solidFill>
                  <a:schemeClr val="tx1"/>
                </a:solidFill>
              </a:rPr>
              <a:t>Let’s use </a:t>
            </a:r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rgbClr val="C00000"/>
                </a:solidFill>
              </a:rPr>
              <a:t>AAA</a:t>
            </a:r>
            <a:r>
              <a:rPr lang="en-US" dirty="0">
                <a:solidFill>
                  <a:schemeClr val="tx1"/>
                </a:solidFill>
              </a:rPr>
              <a:t> Pattern</a:t>
            </a:r>
            <a:r>
              <a:rPr lang="en-US" b="0" dirty="0">
                <a:solidFill>
                  <a:schemeClr val="tx1"/>
                </a:solidFill>
              </a:rPr>
              <a:t>,</a:t>
            </a:r>
          </a:p>
          <a:p>
            <a:pPr algn="ctr" rtl="0">
              <a:lnSpc>
                <a:spcPct val="150000"/>
              </a:lnSpc>
            </a:pPr>
            <a:r>
              <a:rPr lang="en-US" b="0" dirty="0">
                <a:solidFill>
                  <a:schemeClr val="tx1"/>
                </a:solidFill>
              </a:rPr>
              <a:t>Which basically means: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C7246EF-67A2-403B-90B8-FDE65B6A9ECF}"/>
              </a:ext>
            </a:extLst>
          </p:cNvPr>
          <p:cNvSpPr txBox="1">
            <a:spLocks/>
          </p:cNvSpPr>
          <p:nvPr/>
        </p:nvSpPr>
        <p:spPr>
          <a:xfrm>
            <a:off x="5282119" y="4209578"/>
            <a:ext cx="3083668" cy="2283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rtl="0">
              <a:lnSpc>
                <a:spcPct val="150000"/>
              </a:lnSpc>
              <a:buSzPct val="20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>
                <a:solidFill>
                  <a:schemeClr val="tx1"/>
                </a:solidFill>
              </a:rPr>
              <a:t>Arrange</a:t>
            </a:r>
          </a:p>
          <a:p>
            <a:pPr marL="457200" indent="-457200" rtl="0">
              <a:lnSpc>
                <a:spcPct val="150000"/>
              </a:lnSpc>
              <a:buSzPct val="200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dirty="0">
                <a:solidFill>
                  <a:schemeClr val="tx1"/>
                </a:solidFill>
              </a:rPr>
              <a:t>Act</a:t>
            </a:r>
          </a:p>
          <a:p>
            <a:pPr marL="457200" indent="-457200" rtl="0">
              <a:lnSpc>
                <a:spcPct val="150000"/>
              </a:lnSpc>
              <a:buSzPct val="200000"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en-US" dirty="0">
                <a:solidFill>
                  <a:schemeClr val="tx1"/>
                </a:solidFill>
              </a:rPr>
              <a:t>Assert</a:t>
            </a:r>
          </a:p>
        </p:txBody>
      </p:sp>
    </p:spTree>
    <p:extLst>
      <p:ext uri="{BB962C8B-B14F-4D97-AF65-F5344CB8AC3E}">
        <p14:creationId xmlns:p14="http://schemas.microsoft.com/office/powerpoint/2010/main" val="3033192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F4856B-B30D-47D0-A925-C1D76958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Basic Examples (8), What to write?</a:t>
            </a:r>
            <a:endParaRPr lang="fa-IR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C7246EF-67A2-403B-90B8-FDE65B6A9ECF}"/>
              </a:ext>
            </a:extLst>
          </p:cNvPr>
          <p:cNvSpPr txBox="1">
            <a:spLocks/>
          </p:cNvSpPr>
          <p:nvPr/>
        </p:nvSpPr>
        <p:spPr>
          <a:xfrm>
            <a:off x="612842" y="2237362"/>
            <a:ext cx="11157625" cy="4255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rtl="0">
              <a:lnSpc>
                <a:spcPct val="150000"/>
              </a:lnSpc>
              <a:buSzPct val="20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>
                <a:solidFill>
                  <a:schemeClr val="accent1"/>
                </a:solidFill>
              </a:rPr>
              <a:t>Arrange: </a:t>
            </a:r>
            <a:r>
              <a:rPr lang="en-US" b="0" dirty="0">
                <a:solidFill>
                  <a:schemeClr val="tx1"/>
                </a:solidFill>
              </a:rPr>
              <a:t>initializes objects and sets the value of the data that is passed to the method under test.</a:t>
            </a:r>
          </a:p>
          <a:p>
            <a:pPr rtl="0">
              <a:lnSpc>
                <a:spcPct val="150000"/>
              </a:lnSpc>
              <a:buSzPct val="200000"/>
            </a:pPr>
            <a:endParaRPr lang="en-US" dirty="0">
              <a:solidFill>
                <a:schemeClr val="tx1"/>
              </a:solidFill>
            </a:endParaRPr>
          </a:p>
          <a:p>
            <a:pPr marL="457200" indent="-457200" rtl="0">
              <a:lnSpc>
                <a:spcPct val="150000"/>
              </a:lnSpc>
              <a:buSzPct val="200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dirty="0">
                <a:solidFill>
                  <a:schemeClr val="accent6"/>
                </a:solidFill>
              </a:rPr>
              <a:t>Act: </a:t>
            </a:r>
            <a:r>
              <a:rPr lang="en-US" b="0" dirty="0">
                <a:solidFill>
                  <a:schemeClr val="tx1"/>
                </a:solidFill>
              </a:rPr>
              <a:t>invokes the method under test with the arranged parameters</a:t>
            </a:r>
          </a:p>
          <a:p>
            <a:pPr rtl="0">
              <a:lnSpc>
                <a:spcPct val="150000"/>
              </a:lnSpc>
              <a:buSzPct val="200000"/>
            </a:pPr>
            <a:endParaRPr lang="en-US" dirty="0">
              <a:solidFill>
                <a:schemeClr val="tx1"/>
              </a:solidFill>
            </a:endParaRPr>
          </a:p>
          <a:p>
            <a:pPr marL="457200" indent="-457200" rtl="0">
              <a:lnSpc>
                <a:spcPct val="150000"/>
              </a:lnSpc>
              <a:buSzPct val="200000"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en-US" dirty="0">
                <a:solidFill>
                  <a:srgbClr val="7030A0"/>
                </a:solidFill>
              </a:rPr>
              <a:t>Assert: </a:t>
            </a:r>
            <a:r>
              <a:rPr lang="en-US" b="0" dirty="0">
                <a:solidFill>
                  <a:schemeClr val="tx1"/>
                </a:solidFill>
              </a:rPr>
              <a:t>verifies that the action of the method under test behaves as expected</a:t>
            </a:r>
          </a:p>
        </p:txBody>
      </p:sp>
    </p:spTree>
    <p:extLst>
      <p:ext uri="{BB962C8B-B14F-4D97-AF65-F5344CB8AC3E}">
        <p14:creationId xmlns:p14="http://schemas.microsoft.com/office/powerpoint/2010/main" val="2668203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5DF598-18A6-4CDF-BF5C-F11D70C0F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13" y="381000"/>
            <a:ext cx="8448675" cy="609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04707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F4856B-B30D-47D0-A925-C1D76958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Basic Example (10)</a:t>
            </a:r>
            <a:endParaRPr lang="fa-IR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A6136053-DD93-4AE8-A8CC-8079958A2485}"/>
              </a:ext>
            </a:extLst>
          </p:cNvPr>
          <p:cNvSpPr txBox="1">
            <a:spLocks/>
          </p:cNvSpPr>
          <p:nvPr/>
        </p:nvSpPr>
        <p:spPr>
          <a:xfrm>
            <a:off x="0" y="2157043"/>
            <a:ext cx="12192000" cy="673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dirty="0">
                <a:solidFill>
                  <a:schemeClr val="tx1"/>
                </a:solidFill>
              </a:rPr>
              <a:t>Let’s check the result: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E7F380-B017-4F01-AE9B-E5295FCC3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72" y="3844792"/>
            <a:ext cx="4286250" cy="21621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7D5B3E9E-398B-43C5-B356-3ED25DCCAB6B}"/>
              </a:ext>
            </a:extLst>
          </p:cNvPr>
          <p:cNvSpPr txBox="1">
            <a:spLocks/>
          </p:cNvSpPr>
          <p:nvPr/>
        </p:nvSpPr>
        <p:spPr>
          <a:xfrm>
            <a:off x="651601" y="3171086"/>
            <a:ext cx="3900791" cy="673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dirty="0">
                <a:solidFill>
                  <a:srgbClr val="C00000"/>
                </a:solidFill>
              </a:rPr>
              <a:t>Again no! But why?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C0802C-9636-4BB9-ACDF-EA829F520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1765" y="3606667"/>
            <a:ext cx="6972300" cy="2400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6B63D04D-CA1A-428B-9FBA-4E892648F42F}"/>
              </a:ext>
            </a:extLst>
          </p:cNvPr>
          <p:cNvSpPr txBox="1">
            <a:spLocks/>
          </p:cNvSpPr>
          <p:nvPr/>
        </p:nvSpPr>
        <p:spPr>
          <a:xfrm>
            <a:off x="6577519" y="2932961"/>
            <a:ext cx="3900791" cy="673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dirty="0">
                <a:solidFill>
                  <a:schemeClr val="accent6"/>
                </a:solidFill>
              </a:rPr>
              <a:t>Hmmm… Makes sense!</a:t>
            </a:r>
          </a:p>
        </p:txBody>
      </p:sp>
    </p:spTree>
    <p:extLst>
      <p:ext uri="{BB962C8B-B14F-4D97-AF65-F5344CB8AC3E}">
        <p14:creationId xmlns:p14="http://schemas.microsoft.com/office/powerpoint/2010/main" val="2917123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F4856B-B30D-47D0-A925-C1D76958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Basic Example (11)</a:t>
            </a:r>
            <a:endParaRPr lang="fa-IR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A6136053-DD93-4AE8-A8CC-8079958A2485}"/>
              </a:ext>
            </a:extLst>
          </p:cNvPr>
          <p:cNvSpPr txBox="1">
            <a:spLocks/>
          </p:cNvSpPr>
          <p:nvPr/>
        </p:nvSpPr>
        <p:spPr>
          <a:xfrm>
            <a:off x="0" y="2157043"/>
            <a:ext cx="12192000" cy="673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dirty="0">
                <a:solidFill>
                  <a:schemeClr val="tx1"/>
                </a:solidFill>
              </a:rPr>
              <a:t>Problem lies here: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FA23F9-B60D-4928-9BE7-775580E54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98" y="4027252"/>
            <a:ext cx="6010275" cy="17049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CF11D2E1-0F09-450E-8BE3-2DB1E752296A}"/>
              </a:ext>
            </a:extLst>
          </p:cNvPr>
          <p:cNvSpPr/>
          <p:nvPr/>
        </p:nvSpPr>
        <p:spPr>
          <a:xfrm>
            <a:off x="4309353" y="4377450"/>
            <a:ext cx="544750" cy="787941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3FEF58B5-B56C-40ED-95EA-3B2C100AC343}"/>
              </a:ext>
            </a:extLst>
          </p:cNvPr>
          <p:cNvSpPr txBox="1">
            <a:spLocks/>
          </p:cNvSpPr>
          <p:nvPr/>
        </p:nvSpPr>
        <p:spPr>
          <a:xfrm>
            <a:off x="6848271" y="4211641"/>
            <a:ext cx="3871609" cy="1119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dirty="0">
                <a:solidFill>
                  <a:schemeClr val="accent1"/>
                </a:solidFill>
              </a:rPr>
              <a:t>Let’s fix it in the code</a:t>
            </a:r>
          </a:p>
        </p:txBody>
      </p:sp>
    </p:spTree>
    <p:extLst>
      <p:ext uri="{BB962C8B-B14F-4D97-AF65-F5344CB8AC3E}">
        <p14:creationId xmlns:p14="http://schemas.microsoft.com/office/powerpoint/2010/main" val="1699030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0.09143 L -0.00078 -0.0062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F4856B-B30D-47D0-A925-C1D76958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Basic Example (12)</a:t>
            </a:r>
            <a:endParaRPr lang="fa-I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CD7765-2FCF-4B33-9FF8-2CFF28681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987" y="2523922"/>
            <a:ext cx="9344025" cy="3619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72081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F4856B-B30D-47D0-A925-C1D76958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Basic Example (13)</a:t>
            </a:r>
            <a:endParaRPr lang="fa-IR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A6136053-DD93-4AE8-A8CC-8079958A2485}"/>
              </a:ext>
            </a:extLst>
          </p:cNvPr>
          <p:cNvSpPr txBox="1">
            <a:spLocks/>
          </p:cNvSpPr>
          <p:nvPr/>
        </p:nvSpPr>
        <p:spPr>
          <a:xfrm>
            <a:off x="0" y="2157043"/>
            <a:ext cx="12192000" cy="673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dirty="0">
                <a:solidFill>
                  <a:schemeClr val="tx1"/>
                </a:solidFill>
              </a:rPr>
              <a:t>Let’s check the result one more time: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469BB1-55B4-4C70-A990-D3380A79F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372" y="3025302"/>
            <a:ext cx="7962900" cy="24574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C487360A-8F66-4F11-8336-6B5835A8DBCB}"/>
              </a:ext>
            </a:extLst>
          </p:cNvPr>
          <p:cNvSpPr txBox="1">
            <a:spLocks/>
          </p:cNvSpPr>
          <p:nvPr/>
        </p:nvSpPr>
        <p:spPr>
          <a:xfrm>
            <a:off x="259404" y="5677305"/>
            <a:ext cx="11598613" cy="673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result is: A happy programmer</a:t>
            </a:r>
          </a:p>
        </p:txBody>
      </p:sp>
    </p:spTree>
    <p:extLst>
      <p:ext uri="{BB962C8B-B14F-4D97-AF65-F5344CB8AC3E}">
        <p14:creationId xmlns:p14="http://schemas.microsoft.com/office/powerpoint/2010/main" val="43460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F4856B-B30D-47D0-A925-C1D76958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Basic Example (14), Split Test Methods</a:t>
            </a:r>
            <a:endParaRPr lang="fa-I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FFC020-C99E-43C1-A72C-907186FB1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00" y="1338769"/>
            <a:ext cx="7972425" cy="3771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3AF797-E745-41D6-B17B-EB84D1694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1007" y="2646632"/>
            <a:ext cx="7629525" cy="37242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47460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36890A-CD36-498D-9572-1156BEDCB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fa-I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22E8CA-CA69-4403-B0DA-35099D6C3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72000" anchor="t">
            <a:normAutofit fontScale="85000" lnSpcReduction="20000"/>
          </a:bodyPr>
          <a:lstStyle/>
          <a:p>
            <a:pPr algn="l" rtl="0">
              <a:lnSpc>
                <a:spcPct val="150000"/>
              </a:lnSpc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 Theoretical</a:t>
            </a:r>
          </a:p>
          <a:p>
            <a:pPr lvl="1" algn="l" rtl="0">
              <a:lnSpc>
                <a:spcPct val="150000"/>
              </a:lnSpc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 A basic intro to Unit Testing</a:t>
            </a:r>
          </a:p>
          <a:p>
            <a:pPr algn="l" rtl="0">
              <a:lnSpc>
                <a:spcPct val="150000"/>
              </a:lnSpc>
              <a:buSzPct val="150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dirty="0"/>
              <a:t> Practical</a:t>
            </a:r>
          </a:p>
          <a:p>
            <a:pPr lvl="1" algn="l" rtl="0">
              <a:lnSpc>
                <a:spcPct val="150000"/>
              </a:lnSpc>
              <a:buSzPct val="150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dirty="0"/>
              <a:t> Basic examples</a:t>
            </a:r>
          </a:p>
          <a:p>
            <a:pPr lvl="1" algn="l" rtl="0">
              <a:lnSpc>
                <a:spcPct val="150000"/>
              </a:lnSpc>
              <a:buSzPct val="150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dirty="0"/>
              <a:t> Real world examples</a:t>
            </a:r>
          </a:p>
          <a:p>
            <a:pPr lvl="1" algn="l" rtl="0">
              <a:lnSpc>
                <a:spcPct val="150000"/>
              </a:lnSpc>
              <a:buSzPct val="150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dirty="0"/>
              <a:t> BDD</a:t>
            </a:r>
          </a:p>
          <a:p>
            <a:pPr lvl="1" algn="l" rtl="0">
              <a:lnSpc>
                <a:spcPct val="150000"/>
              </a:lnSpc>
              <a:buSzPct val="150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dirty="0"/>
              <a:t> </a:t>
            </a:r>
            <a:r>
              <a:rPr lang="en-US" dirty="0" err="1"/>
              <a:t>Btittle</a:t>
            </a:r>
            <a:r>
              <a:rPr lang="en-US" dirty="0"/>
              <a:t>/Fragile Test</a:t>
            </a:r>
          </a:p>
          <a:p>
            <a:pPr algn="l" rtl="0">
              <a:lnSpc>
                <a:spcPct val="150000"/>
              </a:lnSpc>
              <a:buSzPct val="150000"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</a:pPr>
            <a:r>
              <a:rPr lang="en-US" dirty="0"/>
              <a:t> References</a:t>
            </a:r>
            <a:endParaRPr lang="fa-IR" dirty="0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Books">
                <a:extLst>
                  <a:ext uri="{FF2B5EF4-FFF2-40B4-BE49-F238E27FC236}">
                    <a16:creationId xmlns:a16="http://schemas.microsoft.com/office/drawing/2014/main" id="{C32A22A4-D014-4DEE-B985-AF23F90AA1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3420449"/>
                  </p:ext>
                </p:extLst>
              </p:nvPr>
            </p:nvGraphicFramePr>
            <p:xfrm>
              <a:off x="6752052" y="2141974"/>
              <a:ext cx="3571177" cy="3799732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3571177" cy="3799732"/>
                    </a:xfrm>
                    <a:prstGeom prst="rect">
                      <a:avLst/>
                    </a:prstGeom>
                  </am3d:spPr>
                  <am3d:camera>
                    <am3d:pos x="0" y="0" z="692361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64344" d="1000000"/>
                    <am3d:preTrans dx="0" dy="-882178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875822" ay="1405872" az="814374"/>
                    <am3d:postTrans dx="0" dy="0" dz="0"/>
                  </am3d:trans>
                  <am3d:attrSrcUrl r:id="rId10"/>
                  <am3d:raster rName="Office3DRenderer" rVer="16.0.8326">
                    <am3d:blip r:embed="rId11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Books">
                <a:extLst>
                  <a:ext uri="{FF2B5EF4-FFF2-40B4-BE49-F238E27FC236}">
                    <a16:creationId xmlns:a16="http://schemas.microsoft.com/office/drawing/2014/main" id="{C32A22A4-D014-4DEE-B985-AF23F90AA1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52052" y="2141974"/>
                <a:ext cx="3571177" cy="37997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3D Model 6" descr="Laptop - Windows menu">
                <a:extLst>
                  <a:ext uri="{FF2B5EF4-FFF2-40B4-BE49-F238E27FC236}">
                    <a16:creationId xmlns:a16="http://schemas.microsoft.com/office/drawing/2014/main" id="{1B3F3EF4-1463-40F1-B13A-15DA1674BE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92502791"/>
                  </p:ext>
                </p:extLst>
              </p:nvPr>
            </p:nvGraphicFramePr>
            <p:xfrm>
              <a:off x="6012840" y="1684863"/>
              <a:ext cx="4485398" cy="4256843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4485398" cy="4256843"/>
                    </a:xfrm>
                    <a:prstGeom prst="rect">
                      <a:avLst/>
                    </a:prstGeom>
                  </am3d:spPr>
                  <am3d:camera>
                    <am3d:pos x="0" y="0" z="70664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7928" d="1000000"/>
                    <am3d:preTrans dx="952605" dy="-10635068" dz="3626282"/>
                    <am3d:scale>
                      <am3d:sx n="1000000" d="1000000"/>
                      <am3d:sy n="1000000" d="1000000"/>
                      <am3d:sz n="1000000" d="1000000"/>
                    </am3d:scale>
                    <am3d:rot ax="1409454" ay="-842426" az="-361156"/>
                    <am3d:postTrans dx="0" dy="0" dz="0"/>
                  </am3d:trans>
                  <am3d:attrSrcUrl r:id="rId14"/>
                  <am3d:raster rName="Office3DRenderer" rVer="16.0.8326">
                    <am3d:blip r:embed="rId15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3D Model 6" descr="Laptop - Windows menu">
                <a:extLst>
                  <a:ext uri="{FF2B5EF4-FFF2-40B4-BE49-F238E27FC236}">
                    <a16:creationId xmlns:a16="http://schemas.microsoft.com/office/drawing/2014/main" id="{1B3F3EF4-1463-40F1-B13A-15DA1674BE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012840" y="1684863"/>
                <a:ext cx="4485398" cy="4256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" name="3D Model 7" descr="File folder with contents">
                <a:extLst>
                  <a:ext uri="{FF2B5EF4-FFF2-40B4-BE49-F238E27FC236}">
                    <a16:creationId xmlns:a16="http://schemas.microsoft.com/office/drawing/2014/main" id="{2C6BA8A5-8F8F-43A6-8C49-2CD0116E1E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81310650"/>
                  </p:ext>
                </p:extLst>
              </p:nvPr>
            </p:nvGraphicFramePr>
            <p:xfrm>
              <a:off x="6323509" y="1710609"/>
              <a:ext cx="4428262" cy="4466353"/>
            </p:xfrm>
            <a:graphic>
              <a:graphicData uri="http://schemas.microsoft.com/office/drawing/2017/model3d">
                <am3d:model3d r:embed="rId17">
                  <am3d:spPr>
                    <a:xfrm>
                      <a:off x="0" y="0"/>
                      <a:ext cx="4428262" cy="4466353"/>
                    </a:xfrm>
                    <a:prstGeom prst="rect">
                      <a:avLst/>
                    </a:prstGeom>
                  </am3d:spPr>
                  <am3d:camera>
                    <am3d:pos x="0" y="0" z="615470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46901" d="1000000"/>
                    <am3d:preTrans dx="0" dy="-13710234" dz="362805"/>
                    <am3d:scale>
                      <am3d:sx n="1000000" d="1000000"/>
                      <am3d:sy n="1000000" d="1000000"/>
                      <am3d:sz n="1000000" d="1000000"/>
                    </am3d:scale>
                    <am3d:rot ax="8330312" ay="-2559201" az="-8961550"/>
                    <am3d:postTrans dx="0" dy="0" dz="0"/>
                  </am3d:trans>
                  <am3d:attrSrcUrl r:id="rId18"/>
                  <am3d:raster rName="Office3DRenderer" rVer="16.0.8326">
                    <am3d:blip r:embed="rId19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" name="3D Model 7" descr="File folder with contents">
                <a:extLst>
                  <a:ext uri="{FF2B5EF4-FFF2-40B4-BE49-F238E27FC236}">
                    <a16:creationId xmlns:a16="http://schemas.microsoft.com/office/drawing/2014/main" id="{2C6BA8A5-8F8F-43A6-8C49-2CD0116E1E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323509" y="1710609"/>
                <a:ext cx="4428262" cy="44663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4994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0" presetClass="entr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2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0" presetClass="exit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0.065"/>
                                          </p:val>
                                        </p:tav>
                                        <p:tav tm="6660">
                                          <p:val>
                                            <p:fltVal val="0.2543"/>
                                          </p:val>
                                        </p:tav>
                                        <p:tav tm="9990">
                                          <p:val>
                                            <p:fltVal val="0.5589"/>
                                          </p:val>
                                        </p:tav>
                                        <p:tav tm="13320">
                                          <p:val>
                                            <p:fltVal val="0.97"/>
                                          </p:val>
                                        </p:tav>
                                        <p:tav tm="16650">
                                          <p:val>
                                            <p:fltVal val="1.4787"/>
                                          </p:val>
                                        </p:tav>
                                        <p:tav tm="19970">
                                          <p:val>
                                            <p:fltVal val="2.0742"/>
                                          </p:val>
                                        </p:tav>
                                        <p:tav tm="23290">
                                          <p:val>
                                            <p:fltVal val="2.7492"/>
                                          </p:val>
                                        </p:tav>
                                        <p:tav tm="26620">
                                          <p:val>
                                            <p:fltVal val="3.4972"/>
                                          </p:val>
                                        </p:tav>
                                        <p:tav tm="29950">
                                          <p:val>
                                            <p:fltVal val="4.3074"/>
                                          </p:val>
                                        </p:tav>
                                        <p:tav tm="33280">
                                          <p:val>
                                            <p:fltVal val="5.1709"/>
                                          </p:val>
                                        </p:tav>
                                        <p:tav tm="36610">
                                          <p:val>
                                            <p:fltVal val="6.079"/>
                                          </p:val>
                                        </p:tav>
                                        <p:tav tm="39940">
                                          <p:val>
                                            <p:fltVal val="7.0227"/>
                                          </p:val>
                                        </p:tav>
                                        <p:tav tm="43270">
                                          <p:val>
                                            <p:fltVal val="7.9931"/>
                                          </p:val>
                                        </p:tav>
                                        <p:tav tm="46600">
                                          <p:val>
                                            <p:fltVal val="8.9815"/>
                                          </p:val>
                                        </p:tav>
                                        <p:tav tm="49930">
                                          <p:val>
                                            <p:fltVal val="9.979"/>
                                          </p:val>
                                        </p:tav>
                                        <p:tav tm="53250">
                                          <p:val>
                                            <p:fltVal val="10.9736"/>
                                          </p:val>
                                        </p:tav>
                                        <p:tav tm="56580">
                                          <p:val>
                                            <p:fltVal val="11.9626"/>
                                          </p:val>
                                        </p:tav>
                                        <p:tav tm="59900">
                                          <p:val>
                                            <p:fltVal val="12.9311"/>
                                          </p:val>
                                        </p:tav>
                                        <p:tav tm="63220">
                                          <p:val>
                                            <p:fltVal val="13.8735"/>
                                          </p:val>
                                        </p:tav>
                                        <p:tav tm="66540">
                                          <p:val>
                                            <p:fltVal val="14.781"/>
                                          </p:val>
                                        </p:tav>
                                        <p:tav tm="69870">
                                          <p:val>
                                            <p:fltVal val="15.6471"/>
                                          </p:val>
                                        </p:tav>
                                        <p:tav tm="73190">
                                          <p:val>
                                            <p:fltVal val="16.4581"/>
                                          </p:val>
                                        </p:tav>
                                        <p:tav tm="76510">
                                          <p:val>
                                            <p:fltVal val="17.2077"/>
                                          </p:val>
                                        </p:tav>
                                        <p:tav tm="79830">
                                          <p:val>
                                            <p:fltVal val="17.8872"/>
                                          </p:val>
                                        </p:tav>
                                        <p:tav tm="83160">
                                          <p:val>
                                            <p:fltVal val="18.4895"/>
                                          </p:val>
                                        </p:tav>
                                        <p:tav tm="86480">
                                          <p:val>
                                            <p:fltVal val="19.0021"/>
                                          </p:val>
                                        </p:tav>
                                        <p:tav tm="89800">
                                          <p:val>
                                            <p:fltVal val="19.4182"/>
                                          </p:val>
                                        </p:tav>
                                        <p:tav tm="93120">
                                          <p:val>
                                            <p:fltVal val="19.729"/>
                                          </p:val>
                                        </p:tav>
                                        <p:tav tm="96450">
                                          <p:val>
                                            <p:fltVal val="19.9261"/>
                                          </p:val>
                                        </p:tav>
                                        <p:tav tm="100000">
                                          <p:val>
                                            <p:fltVal val="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60" presetClass="entr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60" presetClass="exit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7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0.065"/>
                                          </p:val>
                                        </p:tav>
                                        <p:tav tm="6660">
                                          <p:val>
                                            <p:fltVal val="0.2543"/>
                                          </p:val>
                                        </p:tav>
                                        <p:tav tm="9990">
                                          <p:val>
                                            <p:fltVal val="0.5589"/>
                                          </p:val>
                                        </p:tav>
                                        <p:tav tm="13320">
                                          <p:val>
                                            <p:fltVal val="0.97"/>
                                          </p:val>
                                        </p:tav>
                                        <p:tav tm="16650">
                                          <p:val>
                                            <p:fltVal val="1.4787"/>
                                          </p:val>
                                        </p:tav>
                                        <p:tav tm="19970">
                                          <p:val>
                                            <p:fltVal val="2.0742"/>
                                          </p:val>
                                        </p:tav>
                                        <p:tav tm="23290">
                                          <p:val>
                                            <p:fltVal val="2.7492"/>
                                          </p:val>
                                        </p:tav>
                                        <p:tav tm="26620">
                                          <p:val>
                                            <p:fltVal val="3.4972"/>
                                          </p:val>
                                        </p:tav>
                                        <p:tav tm="29950">
                                          <p:val>
                                            <p:fltVal val="4.3074"/>
                                          </p:val>
                                        </p:tav>
                                        <p:tav tm="33280">
                                          <p:val>
                                            <p:fltVal val="5.1709"/>
                                          </p:val>
                                        </p:tav>
                                        <p:tav tm="36610">
                                          <p:val>
                                            <p:fltVal val="6.079"/>
                                          </p:val>
                                        </p:tav>
                                        <p:tav tm="39940">
                                          <p:val>
                                            <p:fltVal val="7.0227"/>
                                          </p:val>
                                        </p:tav>
                                        <p:tav tm="43270">
                                          <p:val>
                                            <p:fltVal val="7.9931"/>
                                          </p:val>
                                        </p:tav>
                                        <p:tav tm="46600">
                                          <p:val>
                                            <p:fltVal val="8.9815"/>
                                          </p:val>
                                        </p:tav>
                                        <p:tav tm="49930">
                                          <p:val>
                                            <p:fltVal val="9.979"/>
                                          </p:val>
                                        </p:tav>
                                        <p:tav tm="53250">
                                          <p:val>
                                            <p:fltVal val="10.9736"/>
                                          </p:val>
                                        </p:tav>
                                        <p:tav tm="56580">
                                          <p:val>
                                            <p:fltVal val="11.9626"/>
                                          </p:val>
                                        </p:tav>
                                        <p:tav tm="59900">
                                          <p:val>
                                            <p:fltVal val="12.9311"/>
                                          </p:val>
                                        </p:tav>
                                        <p:tav tm="63220">
                                          <p:val>
                                            <p:fltVal val="13.8735"/>
                                          </p:val>
                                        </p:tav>
                                        <p:tav tm="66540">
                                          <p:val>
                                            <p:fltVal val="14.781"/>
                                          </p:val>
                                        </p:tav>
                                        <p:tav tm="69870">
                                          <p:val>
                                            <p:fltVal val="15.6471"/>
                                          </p:val>
                                        </p:tav>
                                        <p:tav tm="73190">
                                          <p:val>
                                            <p:fltVal val="16.4581"/>
                                          </p:val>
                                        </p:tav>
                                        <p:tav tm="76510">
                                          <p:val>
                                            <p:fltVal val="17.2077"/>
                                          </p:val>
                                        </p:tav>
                                        <p:tav tm="79830">
                                          <p:val>
                                            <p:fltVal val="17.8872"/>
                                          </p:val>
                                        </p:tav>
                                        <p:tav tm="83160">
                                          <p:val>
                                            <p:fltVal val="18.4895"/>
                                          </p:val>
                                        </p:tav>
                                        <p:tav tm="86480">
                                          <p:val>
                                            <p:fltVal val="19.0021"/>
                                          </p:val>
                                        </p:tav>
                                        <p:tav tm="89800">
                                          <p:val>
                                            <p:fltVal val="19.4182"/>
                                          </p:val>
                                        </p:tav>
                                        <p:tav tm="93120">
                                          <p:val>
                                            <p:fltVal val="19.729"/>
                                          </p:val>
                                        </p:tav>
                                        <p:tav tm="96450">
                                          <p:val>
                                            <p:fltVal val="19.9261"/>
                                          </p:val>
                                        </p:tav>
                                        <p:tav tm="100000">
                                          <p:val>
                                            <p:fltVal val="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7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60" presetClass="entr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9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F4856B-B30D-47D0-A925-C1D76958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Basic Example (15), Split Test Methods</a:t>
            </a:r>
            <a:endParaRPr lang="fa-I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4E5894-5A55-4EAA-B32F-2379A7A17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078" y="3423358"/>
            <a:ext cx="7600950" cy="2590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CE98A4F2-C147-4CA2-87DD-B4155615BB30}"/>
              </a:ext>
            </a:extLst>
          </p:cNvPr>
          <p:cNvSpPr txBox="1">
            <a:spLocks/>
          </p:cNvSpPr>
          <p:nvPr/>
        </p:nvSpPr>
        <p:spPr>
          <a:xfrm>
            <a:off x="296693" y="2574181"/>
            <a:ext cx="11598613" cy="673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And there will be 2 tests in the Test Explorer</a:t>
            </a:r>
          </a:p>
        </p:txBody>
      </p:sp>
    </p:spTree>
    <p:extLst>
      <p:ext uri="{BB962C8B-B14F-4D97-AF65-F5344CB8AC3E}">
        <p14:creationId xmlns:p14="http://schemas.microsoft.com/office/powerpoint/2010/main" val="1004238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21B6B3-085E-44EA-AF11-E1A6BE61F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Examples</a:t>
            </a:r>
            <a:endParaRPr lang="fa-I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0A7FB8-2A5C-4AD9-83A5-A3BBC8F969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Let’s check out GitHub for some popular projects</a:t>
            </a:r>
            <a:endParaRPr lang="fa-IR" dirty="0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3D Model 1" descr="github">
                <a:extLst>
                  <a:ext uri="{FF2B5EF4-FFF2-40B4-BE49-F238E27FC236}">
                    <a16:creationId xmlns:a16="http://schemas.microsoft.com/office/drawing/2014/main" id="{3F49E24C-6B02-4D38-B296-8CF2E4DD12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71896527"/>
                  </p:ext>
                </p:extLst>
              </p:nvPr>
            </p:nvGraphicFramePr>
            <p:xfrm>
              <a:off x="7668905" y="2155998"/>
              <a:ext cx="3799734" cy="374259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799734" cy="374259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am3d:spPr>
                  <am3d:camera>
                    <am3d:pos x="0" y="0" z="660441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527656" d="1000000"/>
                    <am3d:preTrans dx="-3" dy="-45781" dz="-2129507"/>
                    <am3d:scale>
                      <am3d:sx n="1000000" d="1000000"/>
                      <am3d:sy n="1000000" d="1000000"/>
                      <am3d:sz n="1000000" d="1000000"/>
                    </am3d:scale>
                    <am3d:rot ax="377404" ay="-1141418" az="-123458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5418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3D Model 1" descr="github">
                <a:extLst>
                  <a:ext uri="{FF2B5EF4-FFF2-40B4-BE49-F238E27FC236}">
                    <a16:creationId xmlns:a16="http://schemas.microsoft.com/office/drawing/2014/main" id="{3F49E24C-6B02-4D38-B296-8CF2E4DD12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68905" y="2155998"/>
                <a:ext cx="3799734" cy="3742595"/>
              </a:xfrm>
              <a:prstGeom prst="rect">
                <a:avLst/>
              </a:prstGeom>
              <a:noFill/>
              <a:ln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4566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21B6B3-085E-44EA-AF11-E1A6BE61F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Newtonsoft Json .NET</a:t>
            </a:r>
            <a:endParaRPr lang="fa-I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0A7FB8-2A5C-4AD9-83A5-A3BBC8F969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Most popular </a:t>
            </a:r>
            <a:r>
              <a:rPr lang="en-US" dirty="0" err="1"/>
              <a:t>Nuget</a:t>
            </a:r>
            <a:r>
              <a:rPr lang="en-US" dirty="0"/>
              <a:t> package in .NET ecosystem</a:t>
            </a:r>
            <a:endParaRPr lang="fa-IR" dirty="0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" name="3D Model 2" descr="JavaScript">
                <a:extLst>
                  <a:ext uri="{FF2B5EF4-FFF2-40B4-BE49-F238E27FC236}">
                    <a16:creationId xmlns:a16="http://schemas.microsoft.com/office/drawing/2014/main" id="{1578B271-4534-4C65-AD91-03F310C6E6A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59432621"/>
                  </p:ext>
                </p:extLst>
              </p:nvPr>
            </p:nvGraphicFramePr>
            <p:xfrm>
              <a:off x="7642111" y="2106409"/>
              <a:ext cx="3658772" cy="381717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658772" cy="3817171"/>
                    </a:xfrm>
                    <a:prstGeom prst="rect">
                      <a:avLst/>
                    </a:prstGeom>
                  </am3d:spPr>
                  <am3d:camera>
                    <am3d:pos x="0" y="0" z="676842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75" d="1000000"/>
                    <am3d:preTrans dx="229528" dy="-6188918" dz="-26622819"/>
                    <am3d:scale>
                      <am3d:sx n="1000000" d="1000000"/>
                      <am3d:sy n="1000000" d="1000000"/>
                      <am3d:sz n="1000000" d="1000000"/>
                    </am3d:scale>
                    <am3d:rot ax="578082" ay="-1655065" az="-269672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" name="3D Model 2" descr="JavaScript">
                <a:extLst>
                  <a:ext uri="{FF2B5EF4-FFF2-40B4-BE49-F238E27FC236}">
                    <a16:creationId xmlns:a16="http://schemas.microsoft.com/office/drawing/2014/main" id="{1578B271-4534-4C65-AD91-03F310C6E6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42111" y="2106409"/>
                <a:ext cx="3658772" cy="381717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7817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2038A0-B04E-400F-AA9E-A9745D0CC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872" y="292100"/>
            <a:ext cx="10750550" cy="777875"/>
          </a:xfrm>
        </p:spPr>
        <p:txBody>
          <a:bodyPr/>
          <a:lstStyle/>
          <a:p>
            <a:r>
              <a:rPr lang="en-US" dirty="0"/>
              <a:t>Newtonsoft Json .NET</a:t>
            </a:r>
            <a:endParaRPr lang="fa-IR" dirty="0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Coding cat in the cubical">
                <a:extLst>
                  <a:ext uri="{FF2B5EF4-FFF2-40B4-BE49-F238E27FC236}">
                    <a16:creationId xmlns:a16="http://schemas.microsoft.com/office/drawing/2014/main" id="{2CECF466-B7D8-472F-A933-D1E955D299B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88479751"/>
                  </p:ext>
                </p:extLst>
              </p:nvPr>
            </p:nvGraphicFramePr>
            <p:xfrm>
              <a:off x="7151300" y="1069975"/>
              <a:ext cx="5163323" cy="528754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163323" cy="5287541"/>
                    </a:xfrm>
                    <a:prstGeom prst="rect">
                      <a:avLst/>
                    </a:prstGeom>
                  </am3d:spPr>
                  <am3d:camera>
                    <am3d:pos x="0" y="0" z="776958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76" d="1000000"/>
                    <am3d:preTrans dx="-366934" dy="-7437032" dz="-14899983"/>
                    <am3d:scale>
                      <am3d:sx n="1000000" d="1000000"/>
                      <am3d:sy n="1000000" d="1000000"/>
                      <am3d:sz n="1000000" d="1000000"/>
                    </am3d:scale>
                    <am3d:rot ax="2178151" ay="-1142021" az="-808377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57601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Coding cat in the cubical">
                <a:extLst>
                  <a:ext uri="{FF2B5EF4-FFF2-40B4-BE49-F238E27FC236}">
                    <a16:creationId xmlns:a16="http://schemas.microsoft.com/office/drawing/2014/main" id="{2CECF466-B7D8-472F-A933-D1E955D299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51300" y="1069975"/>
                <a:ext cx="5163323" cy="5287541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E16AC8B-7D26-4CD0-A064-0D7F4E5248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317" y="1069975"/>
            <a:ext cx="6229350" cy="55721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32722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2038A0-B04E-400F-AA9E-A9745D0CC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872" y="292100"/>
            <a:ext cx="10750550" cy="777875"/>
          </a:xfrm>
        </p:spPr>
        <p:txBody>
          <a:bodyPr/>
          <a:lstStyle/>
          <a:p>
            <a:r>
              <a:rPr lang="en-US" dirty="0"/>
              <a:t>Newtonsoft Json .NET</a:t>
            </a:r>
            <a:endParaRPr lang="fa-IR" dirty="0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Coding cat in the cubical">
                <a:extLst>
                  <a:ext uri="{FF2B5EF4-FFF2-40B4-BE49-F238E27FC236}">
                    <a16:creationId xmlns:a16="http://schemas.microsoft.com/office/drawing/2014/main" id="{2CECF466-B7D8-472F-A933-D1E955D299B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151300" y="1069975"/>
              <a:ext cx="5163323" cy="528754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163323" cy="5287541"/>
                    </a:xfrm>
                    <a:prstGeom prst="rect">
                      <a:avLst/>
                    </a:prstGeom>
                  </am3d:spPr>
                  <am3d:camera>
                    <am3d:pos x="0" y="0" z="776958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76" d="1000000"/>
                    <am3d:preTrans dx="-366934" dy="-7437032" dz="-14899983"/>
                    <am3d:scale>
                      <am3d:sx n="1000000" d="1000000"/>
                      <am3d:sy n="1000000" d="1000000"/>
                      <am3d:sz n="1000000" d="1000000"/>
                    </am3d:scale>
                    <am3d:rot ax="2178151" ay="-1142021" az="-808377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57601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Coding cat in the cubical">
                <a:extLst>
                  <a:ext uri="{FF2B5EF4-FFF2-40B4-BE49-F238E27FC236}">
                    <a16:creationId xmlns:a16="http://schemas.microsoft.com/office/drawing/2014/main" id="{2CECF466-B7D8-472F-A933-D1E955D299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51300" y="1069975"/>
                <a:ext cx="5163323" cy="5287541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40AFBCB4-203F-4A8A-B4FA-355519D5CA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909" y="2942415"/>
            <a:ext cx="6838950" cy="27241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68737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2038A0-B04E-400F-AA9E-A9745D0CC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872" y="292100"/>
            <a:ext cx="10750550" cy="777875"/>
          </a:xfrm>
        </p:spPr>
        <p:txBody>
          <a:bodyPr/>
          <a:lstStyle/>
          <a:p>
            <a:r>
              <a:rPr lang="en-US" dirty="0"/>
              <a:t>Newtonsoft Json .NET</a:t>
            </a:r>
            <a:endParaRPr lang="fa-IR" dirty="0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Coding cat in the cubical">
                <a:extLst>
                  <a:ext uri="{FF2B5EF4-FFF2-40B4-BE49-F238E27FC236}">
                    <a16:creationId xmlns:a16="http://schemas.microsoft.com/office/drawing/2014/main" id="{2CECF466-B7D8-472F-A933-D1E955D299B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151300" y="1069975"/>
              <a:ext cx="5163323" cy="528754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163323" cy="5287541"/>
                    </a:xfrm>
                    <a:prstGeom prst="rect">
                      <a:avLst/>
                    </a:prstGeom>
                  </am3d:spPr>
                  <am3d:camera>
                    <am3d:pos x="0" y="0" z="776958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76" d="1000000"/>
                    <am3d:preTrans dx="-366934" dy="-7437032" dz="-14899983"/>
                    <am3d:scale>
                      <am3d:sx n="1000000" d="1000000"/>
                      <am3d:sy n="1000000" d="1000000"/>
                      <am3d:sz n="1000000" d="1000000"/>
                    </am3d:scale>
                    <am3d:rot ax="2178151" ay="-1142021" az="-808377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57601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Coding cat in the cubical">
                <a:extLst>
                  <a:ext uri="{FF2B5EF4-FFF2-40B4-BE49-F238E27FC236}">
                    <a16:creationId xmlns:a16="http://schemas.microsoft.com/office/drawing/2014/main" id="{2CECF466-B7D8-472F-A933-D1E955D299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51300" y="1069975"/>
                <a:ext cx="5163323" cy="5287541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3E9E988-19DF-420A-AB7A-BEECAF023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308" y="2734080"/>
            <a:ext cx="6772275" cy="32575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10284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2038A0-B04E-400F-AA9E-A9745D0CC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872" y="292100"/>
            <a:ext cx="10750550" cy="777875"/>
          </a:xfrm>
        </p:spPr>
        <p:txBody>
          <a:bodyPr/>
          <a:lstStyle/>
          <a:p>
            <a:r>
              <a:rPr lang="en-US" dirty="0"/>
              <a:t>Newtonsoft Json .NET</a:t>
            </a:r>
            <a:endParaRPr lang="fa-IR" dirty="0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Coding cat in the cubical">
                <a:extLst>
                  <a:ext uri="{FF2B5EF4-FFF2-40B4-BE49-F238E27FC236}">
                    <a16:creationId xmlns:a16="http://schemas.microsoft.com/office/drawing/2014/main" id="{2CECF466-B7D8-472F-A933-D1E955D299B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151300" y="1069975"/>
              <a:ext cx="5163323" cy="528754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163323" cy="5287541"/>
                    </a:xfrm>
                    <a:prstGeom prst="rect">
                      <a:avLst/>
                    </a:prstGeom>
                  </am3d:spPr>
                  <am3d:camera>
                    <am3d:pos x="0" y="0" z="776958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76" d="1000000"/>
                    <am3d:preTrans dx="-366934" dy="-7437032" dz="-14899983"/>
                    <am3d:scale>
                      <am3d:sx n="1000000" d="1000000"/>
                      <am3d:sy n="1000000" d="1000000"/>
                      <am3d:sz n="1000000" d="1000000"/>
                    </am3d:scale>
                    <am3d:rot ax="2178151" ay="-1142021" az="-808377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57601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Coding cat in the cubical">
                <a:extLst>
                  <a:ext uri="{FF2B5EF4-FFF2-40B4-BE49-F238E27FC236}">
                    <a16:creationId xmlns:a16="http://schemas.microsoft.com/office/drawing/2014/main" id="{2CECF466-B7D8-472F-A933-D1E955D299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51300" y="1069975"/>
                <a:ext cx="5163323" cy="5287541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3E9E988-19DF-420A-AB7A-BEECAF023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308" y="2734080"/>
            <a:ext cx="6772275" cy="32575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55016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21B6B3-085E-44EA-AF11-E1A6BE61F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Microsoft C# Language</a:t>
            </a:r>
            <a:endParaRPr lang="fa-I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0A7FB8-2A5C-4AD9-83A5-A3BBC8F969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Roslyn tests for C# Language </a:t>
            </a:r>
            <a:endParaRPr lang="fa-IR" dirty="0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3D Model 1" descr="Microsoft Logo">
                <a:extLst>
                  <a:ext uri="{FF2B5EF4-FFF2-40B4-BE49-F238E27FC236}">
                    <a16:creationId xmlns:a16="http://schemas.microsoft.com/office/drawing/2014/main" id="{BA8E4041-BE02-4078-BE67-DCE4B31A0F8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93080395"/>
                  </p:ext>
                </p:extLst>
              </p:nvPr>
            </p:nvGraphicFramePr>
            <p:xfrm>
              <a:off x="7573587" y="1856290"/>
              <a:ext cx="3717995" cy="394308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717995" cy="3943082"/>
                    </a:xfrm>
                    <a:prstGeom prst="rect">
                      <a:avLst/>
                    </a:prstGeom>
                  </am3d:spPr>
                  <am3d:camera>
                    <am3d:pos x="0" y="0" z="659262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47" d="1000000"/>
                    <am3d:preTrans dx="7215287" dy="2767262" dz="-16900948"/>
                    <am3d:scale>
                      <am3d:sx n="1000000" d="1000000"/>
                      <am3d:sy n="1000000" d="1000000"/>
                      <am3d:sz n="1000000" d="1000000"/>
                    </am3d:scale>
                    <am3d:rot ax="101086" ay="-1379959" az="-39504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3D Model 1" descr="Microsoft Logo">
                <a:extLst>
                  <a:ext uri="{FF2B5EF4-FFF2-40B4-BE49-F238E27FC236}">
                    <a16:creationId xmlns:a16="http://schemas.microsoft.com/office/drawing/2014/main" id="{BA8E4041-BE02-4078-BE67-DCE4B31A0F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73587" y="1856290"/>
                <a:ext cx="3717995" cy="394308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4671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2038A0-B04E-400F-AA9E-A9745D0CC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872" y="292100"/>
            <a:ext cx="10750550" cy="777875"/>
          </a:xfrm>
        </p:spPr>
        <p:txBody>
          <a:bodyPr/>
          <a:lstStyle/>
          <a:p>
            <a:r>
              <a:rPr lang="en-US" dirty="0"/>
              <a:t>Microsoft C# Language</a:t>
            </a:r>
            <a:endParaRPr lang="fa-I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898F6E-40DB-423C-8C81-E519FAC9B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72" y="1555412"/>
            <a:ext cx="9163050" cy="49339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11488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2038A0-B04E-400F-AA9E-A9745D0CC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872" y="292100"/>
            <a:ext cx="10750550" cy="777875"/>
          </a:xfrm>
        </p:spPr>
        <p:txBody>
          <a:bodyPr/>
          <a:lstStyle/>
          <a:p>
            <a:r>
              <a:rPr lang="en-US" dirty="0"/>
              <a:t>Microsoft C# Language</a:t>
            </a:r>
            <a:endParaRPr lang="fa-I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041A19-4352-4A44-BA42-7C02AE0AA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19" y="1040791"/>
            <a:ext cx="8610600" cy="5648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37978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A637E2-260E-4517-B99D-261725BE4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</a:t>
            </a:r>
            <a:endParaRPr lang="fa-I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0192AE-B6F4-443D-820F-01DE585136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Lets read some about Unit Testing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4562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21B6B3-085E-44EA-AF11-E1A6BE61F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Behavior-driven Development</a:t>
            </a:r>
            <a:endParaRPr lang="fa-I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0A7FB8-2A5C-4AD9-83A5-A3BBC8F969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Or simply BDD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82525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23783-8957-4EE9-81D6-0499476EC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BDD</a:t>
            </a:r>
            <a:endParaRPr lang="fa-I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8C52F-5512-4A28-B3B5-3B915697B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Emerged from TDD (or Test-driven Development)</a:t>
            </a:r>
          </a:p>
          <a:p>
            <a:pPr algn="l" rtl="0"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Express the behavior and the expected outcomes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2886602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23783-8957-4EE9-81D6-0499476EC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BDD</a:t>
            </a:r>
            <a:endParaRPr lang="fa-I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8B839F-859B-4348-8036-3CEE56A9EC74}"/>
              </a:ext>
            </a:extLst>
          </p:cNvPr>
          <p:cNvSpPr/>
          <p:nvPr/>
        </p:nvSpPr>
        <p:spPr>
          <a:xfrm>
            <a:off x="217251" y="3205903"/>
            <a:ext cx="5113506" cy="175432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Story: </a:t>
            </a:r>
            <a:r>
              <a:rPr lang="en-US" dirty="0"/>
              <a:t>Returns go to stock</a:t>
            </a:r>
          </a:p>
          <a:p>
            <a:endParaRPr lang="en-US" dirty="0"/>
          </a:p>
          <a:p>
            <a:r>
              <a:rPr lang="en-US" b="1" dirty="0"/>
              <a:t>As a </a:t>
            </a:r>
            <a:r>
              <a:rPr lang="en-US" dirty="0"/>
              <a:t>store owner</a:t>
            </a:r>
          </a:p>
          <a:p>
            <a:r>
              <a:rPr lang="en-US" b="1" dirty="0"/>
              <a:t>In order to </a:t>
            </a:r>
            <a:r>
              <a:rPr lang="en-US" dirty="0"/>
              <a:t>keep track of stock</a:t>
            </a:r>
          </a:p>
          <a:p>
            <a:r>
              <a:rPr lang="en-US" b="1" dirty="0"/>
              <a:t>I want to </a:t>
            </a:r>
            <a:r>
              <a:rPr lang="en-US" dirty="0"/>
              <a:t>add items back to stock when they're returned.</a:t>
            </a:r>
            <a:endParaRPr lang="fa-I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94439B-3448-4C11-AC62-57F004F12316}"/>
              </a:ext>
            </a:extLst>
          </p:cNvPr>
          <p:cNvSpPr/>
          <p:nvPr/>
        </p:nvSpPr>
        <p:spPr>
          <a:xfrm>
            <a:off x="5499371" y="1722967"/>
            <a:ext cx="6096000" cy="203132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Scenario 1: </a:t>
            </a:r>
            <a:r>
              <a:rPr lang="en-US" dirty="0"/>
              <a:t>Refunded items should be returned to stock</a:t>
            </a:r>
          </a:p>
          <a:p>
            <a:endParaRPr lang="en-US" dirty="0"/>
          </a:p>
          <a:p>
            <a:r>
              <a:rPr lang="en-US" b="1" dirty="0"/>
              <a:t>Given</a:t>
            </a:r>
            <a:r>
              <a:rPr lang="en-US" dirty="0"/>
              <a:t> that a customer previously bought a black sweater from me</a:t>
            </a:r>
          </a:p>
          <a:p>
            <a:r>
              <a:rPr lang="en-US" b="1" dirty="0"/>
              <a:t>And</a:t>
            </a:r>
            <a:r>
              <a:rPr lang="en-US" dirty="0"/>
              <a:t> I have three black sweaters in stock.</a:t>
            </a:r>
          </a:p>
          <a:p>
            <a:r>
              <a:rPr lang="en-US" b="1" dirty="0"/>
              <a:t>When</a:t>
            </a:r>
            <a:r>
              <a:rPr lang="en-US" dirty="0"/>
              <a:t> they return the black sweater for a refund</a:t>
            </a:r>
          </a:p>
          <a:p>
            <a:r>
              <a:rPr lang="en-US" b="1" dirty="0"/>
              <a:t>Then</a:t>
            </a:r>
            <a:r>
              <a:rPr lang="en-US" dirty="0"/>
              <a:t> I should have four black sweaters in stock.</a:t>
            </a:r>
            <a:endParaRPr lang="fa-I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01832A-406B-424B-8721-C26962DD36F9}"/>
              </a:ext>
            </a:extLst>
          </p:cNvPr>
          <p:cNvSpPr/>
          <p:nvPr/>
        </p:nvSpPr>
        <p:spPr>
          <a:xfrm>
            <a:off x="5499371" y="3907552"/>
            <a:ext cx="6096000" cy="258532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Scenario 2: </a:t>
            </a:r>
            <a:r>
              <a:rPr lang="en-US" dirty="0"/>
              <a:t>Replaced items should be returned to stock</a:t>
            </a:r>
          </a:p>
          <a:p>
            <a:r>
              <a:rPr lang="en-US" b="1" dirty="0"/>
              <a:t>Given</a:t>
            </a:r>
            <a:r>
              <a:rPr lang="en-US" dirty="0"/>
              <a:t> that a customer previously bought a blue garment from me</a:t>
            </a:r>
          </a:p>
          <a:p>
            <a:r>
              <a:rPr lang="en-US" b="1" dirty="0"/>
              <a:t>And</a:t>
            </a:r>
            <a:r>
              <a:rPr lang="en-US" dirty="0"/>
              <a:t> I have two blue garments in stock</a:t>
            </a:r>
          </a:p>
          <a:p>
            <a:r>
              <a:rPr lang="en-US" b="1" dirty="0"/>
              <a:t>And</a:t>
            </a:r>
            <a:r>
              <a:rPr lang="en-US" dirty="0"/>
              <a:t> three black garments in stock.</a:t>
            </a:r>
          </a:p>
          <a:p>
            <a:r>
              <a:rPr lang="en-US" b="1" dirty="0"/>
              <a:t>When</a:t>
            </a:r>
            <a:r>
              <a:rPr lang="en-US" dirty="0"/>
              <a:t> they return the blue garment for a replacement in black</a:t>
            </a:r>
          </a:p>
          <a:p>
            <a:r>
              <a:rPr lang="en-US" b="1" dirty="0"/>
              <a:t>Then</a:t>
            </a:r>
            <a:r>
              <a:rPr lang="en-US" dirty="0"/>
              <a:t> I should have three blue garments in stock</a:t>
            </a:r>
          </a:p>
          <a:p>
            <a:r>
              <a:rPr lang="en-US" b="1" dirty="0"/>
              <a:t>And</a:t>
            </a:r>
            <a:r>
              <a:rPr lang="en-US" dirty="0"/>
              <a:t> two black garments in stock.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4293749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21B6B3-085E-44EA-AF11-E1A6BE61F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Brittle/Fragile Tests</a:t>
            </a:r>
            <a:endParaRPr lang="fa-I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0A7FB8-2A5C-4AD9-83A5-A3BBC8F969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Tests that are easy to break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142047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23783-8957-4EE9-81D6-0499476EC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Brittle/Fragile Tests</a:t>
            </a:r>
            <a:endParaRPr lang="fa-I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8C52F-5512-4A28-B3B5-3B915697B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1265"/>
            <a:ext cx="10515600" cy="4441610"/>
          </a:xfrm>
        </p:spPr>
        <p:txBody>
          <a:bodyPr>
            <a:normAutofit/>
          </a:bodyPr>
          <a:lstStyle/>
          <a:p>
            <a:pPr algn="l" rtl="0">
              <a:lnSpc>
                <a:spcPct val="100000"/>
              </a:lnSpc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Things that make unit tests brittle:</a:t>
            </a:r>
          </a:p>
          <a:p>
            <a:pPr lvl="1" algn="l" rtl="0">
              <a:lnSpc>
                <a:spcPct val="100000"/>
              </a:lnSpc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Assert against elements in UI</a:t>
            </a:r>
          </a:p>
          <a:p>
            <a:pPr lvl="1" algn="l" rtl="0">
              <a:lnSpc>
                <a:spcPct val="100000"/>
              </a:lnSpc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Asserting against large result strings instead of small ones</a:t>
            </a:r>
          </a:p>
          <a:p>
            <a:pPr lvl="1" algn="l" rtl="0">
              <a:lnSpc>
                <a:spcPct val="100000"/>
              </a:lnSpc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Static states shared between threads</a:t>
            </a:r>
          </a:p>
          <a:p>
            <a:pPr lvl="1" algn="l" rtl="0">
              <a:lnSpc>
                <a:spcPct val="100000"/>
              </a:lnSpc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Unrealistic test data</a:t>
            </a:r>
          </a:p>
          <a:p>
            <a:pPr lvl="1" algn="l" rtl="0">
              <a:lnSpc>
                <a:spcPct val="100000"/>
              </a:lnSpc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Brittle code under test</a:t>
            </a:r>
          </a:p>
          <a:p>
            <a:pPr lvl="1" algn="l" rtl="0">
              <a:lnSpc>
                <a:spcPct val="100000"/>
              </a:lnSpc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Too many responsibilities</a:t>
            </a:r>
          </a:p>
          <a:p>
            <a:pPr lvl="1" algn="l" rtl="0">
              <a:lnSpc>
                <a:spcPct val="100000"/>
              </a:lnSpc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Tests whose results can vary based on the environment, such as performance timings.</a:t>
            </a:r>
          </a:p>
          <a:p>
            <a:pPr lvl="1" algn="l" rtl="0">
              <a:lnSpc>
                <a:spcPct val="100000"/>
              </a:lnSpc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Tests that can't run independently of each other.</a:t>
            </a:r>
          </a:p>
          <a:p>
            <a:pPr marL="457200" lvl="1" indent="0" algn="l" rtl="0">
              <a:buSzPct val="150000"/>
              <a:buNone/>
            </a:pP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209140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DD784-908D-47C0-B37C-6814D941D1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386459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21B6B3-085E-44EA-AF11-E1A6BE61F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References</a:t>
            </a:r>
            <a:endParaRPr lang="fa-IR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FDCF2DA-91A2-4D32-A03B-592E3B976B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286394"/>
              </p:ext>
            </p:extLst>
          </p:nvPr>
        </p:nvGraphicFramePr>
        <p:xfrm>
          <a:off x="846307" y="1877256"/>
          <a:ext cx="10564238" cy="4299042"/>
        </p:xfrm>
        <a:graphic>
          <a:graphicData uri="http://schemas.openxmlformats.org/drawingml/2006/table">
            <a:tbl>
              <a:tblPr rtl="1" firstRow="1" bandRow="1">
                <a:tableStyleId>{68D230F3-CF80-4859-8CE7-A43EE81993B5}</a:tableStyleId>
              </a:tblPr>
              <a:tblGrid>
                <a:gridCol w="10564238">
                  <a:extLst>
                    <a:ext uri="{9D8B030D-6E8A-4147-A177-3AD203B41FA5}">
                      <a16:colId xmlns:a16="http://schemas.microsoft.com/office/drawing/2014/main" val="854008889"/>
                    </a:ext>
                  </a:extLst>
                </a:gridCol>
              </a:tblGrid>
              <a:tr h="759586">
                <a:tc>
                  <a:txBody>
                    <a:bodyPr/>
                    <a:lstStyle/>
                    <a:p>
                      <a:pPr algn="l" rtl="0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Robert E.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Filman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Tzilla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Elrad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;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Siobhán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Clarke; Mehmet </a:t>
                      </a:r>
                      <a:r>
                        <a:rPr lang="en-US" b="0" dirty="0" err="1">
                          <a:solidFill>
                            <a:schemeClr val="bg1"/>
                          </a:solidFill>
                        </a:rPr>
                        <a:t>Aksit</a:t>
                      </a: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 (2004). Aspect-Oriented Dependency Management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090967"/>
                  </a:ext>
                </a:extLst>
              </a:tr>
              <a:tr h="759586"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Anastasios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Manessis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, Adrian Hilton, Phil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McLauchlan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and Phil Palmer (2000). "A Statistical Geometric Framework for Reconstruction of Scene Models"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043423"/>
                  </a:ext>
                </a:extLst>
              </a:tr>
              <a:tr h="759586"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Virginia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Postrel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(1999). "Power fantasies: the strange appeal of the Y2K bug – Year 2000 transition problem“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617192"/>
                  </a:ext>
                </a:extLst>
              </a:tr>
              <a:tr h="505071"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Roger S. Pressman, Software Engineering: A Practitioner’s Approach, 7/e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8106063"/>
                  </a:ext>
                </a:extLst>
              </a:tr>
              <a:tr h="505071"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https://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github.com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JamesNK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Newtonsoft.Json</a:t>
                      </a:r>
                      <a:endParaRPr lang="fa-I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386789"/>
                  </a:ext>
                </a:extLst>
              </a:tr>
              <a:tr h="505071"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http://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source.roslyn.io</a:t>
                      </a:r>
                      <a:endParaRPr lang="fa-I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150760"/>
                  </a:ext>
                </a:extLst>
              </a:tr>
              <a:tr h="505071"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http://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url.aryan.software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TestRef_BDD</a:t>
                      </a:r>
                      <a:endParaRPr lang="fa-IR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79918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0059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42D0F-CAEB-4E4B-94EB-1F434C2D8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717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84082-D635-4D68-A4F1-B5AEE337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Basic Intro to Unit Testing</a:t>
            </a:r>
            <a:endParaRPr lang="fa-I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95C8C-46A0-4CC5-A318-44199BE86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>
              <a:lnSpc>
                <a:spcPct val="150000"/>
              </a:lnSpc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White box</a:t>
            </a:r>
          </a:p>
          <a:p>
            <a:pPr algn="l" rtl="0">
              <a:lnSpc>
                <a:spcPct val="150000"/>
              </a:lnSpc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Individual modules are tested</a:t>
            </a:r>
          </a:p>
          <a:p>
            <a:pPr algn="l" rtl="0">
              <a:lnSpc>
                <a:spcPct val="150000"/>
              </a:lnSpc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Checks if there are any issues by the </a:t>
            </a:r>
            <a:r>
              <a:rPr lang="en-US" b="1" dirty="0"/>
              <a:t>Developer</a:t>
            </a:r>
            <a:r>
              <a:rPr lang="en-US" dirty="0"/>
              <a:t> himself</a:t>
            </a:r>
          </a:p>
          <a:p>
            <a:pPr algn="l" rtl="0">
              <a:lnSpc>
                <a:spcPct val="150000"/>
              </a:lnSpc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Isolate each unit of System</a:t>
            </a:r>
          </a:p>
          <a:p>
            <a:pPr algn="l" rtl="0">
              <a:lnSpc>
                <a:spcPct val="150000"/>
              </a:lnSpc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Purpose: Identify, Analyze and Fix the defects</a:t>
            </a:r>
          </a:p>
        </p:txBody>
      </p:sp>
    </p:spTree>
    <p:extLst>
      <p:ext uri="{BB962C8B-B14F-4D97-AF65-F5344CB8AC3E}">
        <p14:creationId xmlns:p14="http://schemas.microsoft.com/office/powerpoint/2010/main" val="3404677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21B6B3-085E-44EA-AF11-E1A6BE61F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</a:t>
            </a:r>
            <a:endParaRPr lang="fa-I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0A7FB8-2A5C-4AD9-83A5-A3BBC8F969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Lets see some basic examples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1804922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A6E2C2-E6DF-4C36-B95E-1EBB43D63E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17"/>
          <a:stretch/>
        </p:blipFill>
        <p:spPr>
          <a:xfrm>
            <a:off x="263153" y="1963716"/>
            <a:ext cx="7210425" cy="467054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0F4856B-B30D-47D0-A925-C1D76958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Examples (1), The Code</a:t>
            </a:r>
            <a:endParaRPr lang="fa-I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A1B358-0B2E-420F-8600-C193C7246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9524" y="3209013"/>
            <a:ext cx="3048000" cy="17240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35577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F4856B-B30D-47D0-A925-C1D76958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Basic Examples (2), Create Unit Test Project</a:t>
            </a:r>
            <a:endParaRPr lang="fa-I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D2E3FA-4246-400E-BB6C-D3DD12CF8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84" y="2452485"/>
            <a:ext cx="6715125" cy="37623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500404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F4856B-B30D-47D0-A925-C1D76958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Basic Examples (3), Select Framework and Template</a:t>
            </a:r>
            <a:endParaRPr lang="fa-I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A845FE-B187-4846-B441-411577FE4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859" y="1444625"/>
            <a:ext cx="7648575" cy="50482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081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F4856B-B30D-47D0-A925-C1D76958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Basic Examples (4), Generated Test Project</a:t>
            </a:r>
            <a:endParaRPr lang="fa-I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8E1CA9-B710-4FB5-B937-0B53E6757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24" y="3067455"/>
            <a:ext cx="4886325" cy="2590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EF4ECC-D7F8-412E-B459-05532A87D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51" y="3086505"/>
            <a:ext cx="44196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238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maze Theme">
  <a:themeElements>
    <a:clrScheme name="Amaz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107C10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ant to Amaze Your Students-steps.potx" id="{DDF82B36-D49E-4FEB-AA4C-8FF22CACDE9E}" vid="{960F9124-D33D-4D54-87F8-D9AD1F4A778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0FA0FAA1F40A48AFF9B83E7A8535C8" ma:contentTypeVersion="6" ma:contentTypeDescription="Create a new document." ma:contentTypeScope="" ma:versionID="a29564c4913de883a27ffdcfd458aeb5">
  <xsd:schema xmlns:xsd="http://www.w3.org/2001/XMLSchema" xmlns:xs="http://www.w3.org/2001/XMLSchema" xmlns:p="http://schemas.microsoft.com/office/2006/metadata/properties" xmlns:ns2="b348f026-0623-4e77-bd1b-15beed583077" xmlns:ns3="59f4de77-fb23-43c4-8afd-72bf968a030f" targetNamespace="http://schemas.microsoft.com/office/2006/metadata/properties" ma:root="true" ma:fieldsID="474b71ccdbfe1ec76872f436b686490d" ns2:_="" ns3:_="">
    <xsd:import namespace="b348f026-0623-4e77-bd1b-15beed583077"/>
    <xsd:import namespace="59f4de77-fb23-43c4-8afd-72bf968a0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48f026-0623-4e77-bd1b-15beed5830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f4de77-fb23-43c4-8afd-72bf968a0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34F41DF-2C0E-4B10-85A9-6FC1BFD1B44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7948B32-DA92-4A42-8187-3DC078F9DA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48f026-0623-4e77-bd1b-15beed583077"/>
    <ds:schemaRef ds:uri="59f4de77-fb23-43c4-8afd-72bf968a0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633DB80-C74E-47C7-BCEB-241650229159}">
  <ds:schemaRefs>
    <ds:schemaRef ds:uri="http://purl.org/dc/elements/1.1/"/>
    <ds:schemaRef ds:uri="http://schemas.microsoft.com/office/2006/documentManagement/types"/>
    <ds:schemaRef ds:uri="b348f026-0623-4e77-bd1b-15beed583077"/>
    <ds:schemaRef ds:uri="http://purl.org/dc/terms/"/>
    <ds:schemaRef ds:uri="http://schemas.openxmlformats.org/package/2006/metadata/core-properties"/>
    <ds:schemaRef ds:uri="59f4de77-fb23-43c4-8afd-72bf968a030f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Want to amaze your students </Template>
  <TotalTime>0</TotalTime>
  <Words>757</Words>
  <Application>Microsoft Office PowerPoint</Application>
  <PresentationFormat>Widescreen</PresentationFormat>
  <Paragraphs>151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Calibri</vt:lpstr>
      <vt:lpstr>Wingdings</vt:lpstr>
      <vt:lpstr>Segoe UI Black</vt:lpstr>
      <vt:lpstr>Arial</vt:lpstr>
      <vt:lpstr>Segoe UI Light</vt:lpstr>
      <vt:lpstr>Segoe UI</vt:lpstr>
      <vt:lpstr>Amaze Theme</vt:lpstr>
      <vt:lpstr>Unit Testing With a focus on practical topics</vt:lpstr>
      <vt:lpstr>Table of Contents</vt:lpstr>
      <vt:lpstr>Theory</vt:lpstr>
      <vt:lpstr>A Basic Intro to Unit Testing</vt:lpstr>
      <vt:lpstr>Practical</vt:lpstr>
      <vt:lpstr>Basic Examples (1), The Code</vt:lpstr>
      <vt:lpstr>Basic Examples (2), Create Unit Test Project</vt:lpstr>
      <vt:lpstr>Basic Examples (3), Select Framework and Template</vt:lpstr>
      <vt:lpstr>Basic Examples (4), Generated Test Project</vt:lpstr>
      <vt:lpstr>Basic Examples (5), Run Empty Test</vt:lpstr>
      <vt:lpstr>Basic Examples (6), What to write?</vt:lpstr>
      <vt:lpstr>Basic Examples (7), What to write?</vt:lpstr>
      <vt:lpstr>Basic Examples (8), What to write?</vt:lpstr>
      <vt:lpstr>PowerPoint Presentation</vt:lpstr>
      <vt:lpstr>Basic Example (10)</vt:lpstr>
      <vt:lpstr>Basic Example (11)</vt:lpstr>
      <vt:lpstr>Basic Example (12)</vt:lpstr>
      <vt:lpstr>Basic Example (13)</vt:lpstr>
      <vt:lpstr>Basic Example (14), Split Test Methods</vt:lpstr>
      <vt:lpstr>Basic Example (15), Split Test Methods</vt:lpstr>
      <vt:lpstr>Real World Examples</vt:lpstr>
      <vt:lpstr>Newtonsoft Json .NET</vt:lpstr>
      <vt:lpstr>Newtonsoft Json .NET</vt:lpstr>
      <vt:lpstr>Newtonsoft Json .NET</vt:lpstr>
      <vt:lpstr>Newtonsoft Json .NET</vt:lpstr>
      <vt:lpstr>Newtonsoft Json .NET</vt:lpstr>
      <vt:lpstr>Microsoft C# Language</vt:lpstr>
      <vt:lpstr>Microsoft C# Language</vt:lpstr>
      <vt:lpstr>Microsoft C# Language</vt:lpstr>
      <vt:lpstr>Behavior-driven Development</vt:lpstr>
      <vt:lpstr>BDD</vt:lpstr>
      <vt:lpstr>BDD</vt:lpstr>
      <vt:lpstr>Brittle/Fragile Tests</vt:lpstr>
      <vt:lpstr>Brittle/Fragile Tests</vt:lpstr>
      <vt:lpstr>References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2018-11-09T15:35:57Z</dcterms:created>
  <dcterms:modified xsi:type="dcterms:W3CDTF">2018-11-10T15:34:05Z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0x010100500FA0FAA1F40A48AFF9B83E7A8535C8</vt:lpwstr>
  </property>
</Properties>
</file>